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Arimo" panose="020B0604020202020204" charset="0"/>
      <p:regular r:id="rId35"/>
    </p:embeddedFont>
    <p:embeddedFont>
      <p:font typeface="Barlow" panose="00000500000000000000" pitchFamily="2" charset="0"/>
      <p:regular r:id="rId36"/>
    </p:embeddedFont>
    <p:embeddedFont>
      <p:font typeface="Barlow Bold" panose="00000800000000000000" charset="0"/>
      <p:regular r:id="rId37"/>
    </p:embeddedFont>
    <p:embeddedFont>
      <p:font typeface="Barlow Heavy" panose="020B0604020202020204" charset="0"/>
      <p:regular r:id="rId38"/>
    </p:embeddedFont>
    <p:embeddedFont>
      <p:font typeface="Calibri" panose="020F0502020204030204" pitchFamily="34" charset="0"/>
      <p:regular r:id="rId39"/>
      <p:bold r:id="rId40"/>
      <p:italic r:id="rId41"/>
      <p:boldItalic r:id="rId42"/>
    </p:embeddedFont>
    <p:embeddedFont>
      <p:font typeface="Codec Pro ExtraBold" panose="020B0604020202020204" charset="0"/>
      <p:regular r:id="rId43"/>
    </p:embeddedFont>
    <p:embeddedFont>
      <p:font typeface="Lato" panose="020F0502020204030203" pitchFamily="34" charset="0"/>
      <p:regular r:id="rId44"/>
    </p:embeddedFont>
    <p:embeddedFont>
      <p:font typeface="Open Sans" panose="020B0606030504020204" pitchFamily="34" charset="0"/>
      <p:regular r:id="rId45"/>
    </p:embeddedFont>
    <p:embeddedFont>
      <p:font typeface="Open Sans Bold" panose="020B0806030504020204" charset="0"/>
      <p:regular r:id="rId46"/>
    </p:embeddedFont>
    <p:embeddedFont>
      <p:font typeface="Open Sans Extra Bold" panose="020B0604020202020204" charset="0"/>
      <p:regular r:id="rId47"/>
    </p:embeddedFont>
    <p:embeddedFont>
      <p:font typeface="Open Sauce" panose="020B0604020202020204" charset="0"/>
      <p:regular r:id="rId48"/>
    </p:embeddedFont>
    <p:embeddedFont>
      <p:font typeface="Open Sauce Bold" panose="020B0604020202020204" charset="0"/>
      <p:regular r:id="rId49"/>
    </p:embeddedFont>
    <p:embeddedFont>
      <p:font typeface="Open Sauce Bold Italics" panose="020B0604020202020204" charset="0"/>
      <p:regular r:id="rId50"/>
    </p:embeddedFont>
    <p:embeddedFont>
      <p:font typeface="Open Sauce Italics"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6" d="100"/>
          <a:sy n="76" d="100"/>
        </p:scale>
        <p:origin x="47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grafica muy buena y la parte de la aplicacion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grafica muy buena y la parte de la aplicacion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grafica muy buena y la parte de la aplicacion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grafica muy buena y la parte de la aplicacion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 esta bien presentar el modelo, pero no abarcar tanto en la solucion, tratar de reducirlo a una máximo 2 slides y manejarlo de forma lineal con UN solo cliente, se nos aconsejo montarnos sobre conagua porque con ellos y las platicas que tuvimos ya solo estan esperando que vayamos a hacer pruebas y eso lo podemos ligar lo que precisamente necesitamos de ellos (HGC) que es un angel venture que crea en la empresa e invierta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otra parte que podemos sintetizar en solucion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Agregar una relación uno a uno. Por cada dolar que se invierte en implementacion medioambiental, cuanto se reduce el costo social del carbono. </a:t>
            </a:r>
          </a:p>
          <a:p>
            <a:r>
              <a:rPr lang="en-US"/>
              <a:t>Esto para justificar que el hacer investigación con datos homologados genera medidas ambientales de mayor trascendencia. </a:t>
            </a:r>
          </a:p>
          <a:p>
            <a:r>
              <a:rPr lang="en-US"/>
              <a:t>--------------------------</a:t>
            </a:r>
          </a:p>
          <a:p>
            <a:endParaRPr lang="en-US"/>
          </a:p>
          <a:p>
            <a:r>
              <a:rPr lang="en-US"/>
              <a:t>Este gráfico cambiarlo a dos gráficas circulares fraciles de entender ya que al verla no se entiende, pero para explicarla se lleva mucho tiempo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
        <p:nvSpPr>
          <p:cNvPr id="8" name="TextBox 7">
            <a:extLst>
              <a:ext uri="{FF2B5EF4-FFF2-40B4-BE49-F238E27FC236}">
                <a16:creationId xmlns:a16="http://schemas.microsoft.com/office/drawing/2014/main" id="{4F841CCB-DE8B-740A-25D3-ED6CA3BA532C}"/>
              </a:ext>
            </a:extLst>
          </p:cNvPr>
          <p:cNvSpPr txBox="1"/>
          <p:nvPr userDrawn="1">
            <p:extLst>
              <p:ext uri="{1162E1C5-73C7-4A58-AE30-91384D911F3F}">
                <p184:classification xmlns:p184="http://schemas.microsoft.com/office/powerpoint/2018/4/main" val="ftr"/>
              </p:ext>
            </p:extLst>
          </p:nvPr>
        </p:nvSpPr>
        <p:spPr>
          <a:xfrm>
            <a:off x="8973312" y="10165080"/>
            <a:ext cx="369888" cy="121920"/>
          </a:xfrm>
          <a:prstGeom prst="rect">
            <a:avLst/>
          </a:prstGeom>
        </p:spPr>
        <p:txBody>
          <a:bodyPr horzOverflow="overflow" lIns="0" tIns="0" rIns="0" bIns="0">
            <a:spAutoFit/>
          </a:bodyPr>
          <a:lstStyle/>
          <a:p>
            <a:pPr algn="l"/>
            <a:r>
              <a:rPr lang="es-MX" sz="800">
                <a:solidFill>
                  <a:srgbClr val="000000"/>
                </a:solidFill>
                <a:latin typeface="Arial" panose="020B0604020202020204" pitchFamily="34" charset="0"/>
                <a:cs typeface="Arial" panose="020B0604020202020204" pitchFamily="34" charset="0"/>
              </a:rPr>
              <a:t>Internal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slideLayout" Target="../slideLayouts/slideLayout7.xml"/><Relationship Id="rId7" Type="http://schemas.openxmlformats.org/officeDocument/2006/relationships/image" Target="../media/image21.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16.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svg"/><Relationship Id="rId7" Type="http://schemas.openxmlformats.org/officeDocument/2006/relationships/image" Target="../media/image65.jpe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png"/><Relationship Id="rId9" Type="http://schemas.openxmlformats.org/officeDocument/2006/relationships/image" Target="../media/image80.png"/></Relationships>
</file>

<file path=ppt/slides/_rels/slide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353022" cy="10287000"/>
          </a:xfrm>
          <a:prstGeom prst="rect">
            <a:avLst/>
          </a:prstGeom>
          <a:solidFill>
            <a:srgbClr val="052839"/>
          </a:solidFill>
        </p:spPr>
      </p:sp>
      <p:sp>
        <p:nvSpPr>
          <p:cNvPr id="3" name="Freeform 3"/>
          <p:cNvSpPr/>
          <p:nvPr/>
        </p:nvSpPr>
        <p:spPr>
          <a:xfrm>
            <a:off x="4363952" y="363452"/>
            <a:ext cx="9560096" cy="9560096"/>
          </a:xfrm>
          <a:custGeom>
            <a:avLst/>
            <a:gdLst/>
            <a:ahLst/>
            <a:cxnLst/>
            <a:rect l="l" t="t" r="r" b="b"/>
            <a:pathLst>
              <a:path w="9560096" h="9560096">
                <a:moveTo>
                  <a:pt x="0" y="0"/>
                </a:moveTo>
                <a:lnTo>
                  <a:pt x="9560096" y="0"/>
                </a:lnTo>
                <a:lnTo>
                  <a:pt x="9560096" y="9560096"/>
                </a:lnTo>
                <a:lnTo>
                  <a:pt x="0" y="9560096"/>
                </a:lnTo>
                <a:lnTo>
                  <a:pt x="0" y="0"/>
                </a:lnTo>
                <a:close/>
              </a:path>
            </a:pathLst>
          </a:custGeom>
          <a:blipFill>
            <a:blip r:embed="rId2"/>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427C"/>
        </a:solidFill>
        <a:effectLst/>
      </p:bgPr>
    </p:bg>
    <p:spTree>
      <p:nvGrpSpPr>
        <p:cNvPr id="1" name=""/>
        <p:cNvGrpSpPr/>
        <p:nvPr/>
      </p:nvGrpSpPr>
      <p:grpSpPr>
        <a:xfrm>
          <a:off x="0" y="0"/>
          <a:ext cx="0" cy="0"/>
          <a:chOff x="0" y="0"/>
          <a:chExt cx="0" cy="0"/>
        </a:xfrm>
      </p:grpSpPr>
      <p:sp>
        <p:nvSpPr>
          <p:cNvPr id="2" name="Freeform 2"/>
          <p:cNvSpPr/>
          <p:nvPr/>
        </p:nvSpPr>
        <p:spPr>
          <a:xfrm>
            <a:off x="2430037" y="2206141"/>
            <a:ext cx="13427926" cy="5874718"/>
          </a:xfrm>
          <a:custGeom>
            <a:avLst/>
            <a:gdLst/>
            <a:ahLst/>
            <a:cxnLst/>
            <a:rect l="l" t="t" r="r" b="b"/>
            <a:pathLst>
              <a:path w="13427926" h="5874718">
                <a:moveTo>
                  <a:pt x="0" y="0"/>
                </a:moveTo>
                <a:lnTo>
                  <a:pt x="13427926" y="0"/>
                </a:lnTo>
                <a:lnTo>
                  <a:pt x="13427926" y="5874718"/>
                </a:lnTo>
                <a:lnTo>
                  <a:pt x="0" y="5874718"/>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123111" y="4274503"/>
            <a:ext cx="8211889" cy="1476686"/>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Barlow Bold"/>
              </a:rPr>
              <a:t>HOMOLOGADOS</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427C"/>
        </a:solidFill>
        <a:effectLst/>
      </p:bgPr>
    </p:bg>
    <p:spTree>
      <p:nvGrpSpPr>
        <p:cNvPr id="1" name=""/>
        <p:cNvGrpSpPr/>
        <p:nvPr/>
      </p:nvGrpSpPr>
      <p:grpSpPr>
        <a:xfrm>
          <a:off x="0" y="0"/>
          <a:ext cx="0" cy="0"/>
          <a:chOff x="0" y="0"/>
          <a:chExt cx="0" cy="0"/>
        </a:xfrm>
      </p:grpSpPr>
      <p:sp>
        <p:nvSpPr>
          <p:cNvPr id="2" name="Freeform 2"/>
          <p:cNvSpPr/>
          <p:nvPr/>
        </p:nvSpPr>
        <p:spPr>
          <a:xfrm>
            <a:off x="2430037" y="2206141"/>
            <a:ext cx="13427926" cy="5874718"/>
          </a:xfrm>
          <a:custGeom>
            <a:avLst/>
            <a:gdLst/>
            <a:ahLst/>
            <a:cxnLst/>
            <a:rect l="l" t="t" r="r" b="b"/>
            <a:pathLst>
              <a:path w="13427926" h="5874718">
                <a:moveTo>
                  <a:pt x="0" y="0"/>
                </a:moveTo>
                <a:lnTo>
                  <a:pt x="13427926" y="0"/>
                </a:lnTo>
                <a:lnTo>
                  <a:pt x="13427926" y="5874718"/>
                </a:lnTo>
                <a:lnTo>
                  <a:pt x="0" y="5874718"/>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286622" y="4274503"/>
            <a:ext cx="9810378" cy="1476686"/>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Barlow Bold"/>
              </a:rPr>
              <a:t>ESTANDARIZADOS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427C"/>
        </a:solidFill>
        <a:effectLst/>
      </p:bgPr>
    </p:bg>
    <p:spTree>
      <p:nvGrpSpPr>
        <p:cNvPr id="1" name=""/>
        <p:cNvGrpSpPr/>
        <p:nvPr/>
      </p:nvGrpSpPr>
      <p:grpSpPr>
        <a:xfrm>
          <a:off x="0" y="0"/>
          <a:ext cx="0" cy="0"/>
          <a:chOff x="0" y="0"/>
          <a:chExt cx="0" cy="0"/>
        </a:xfrm>
      </p:grpSpPr>
      <p:sp>
        <p:nvSpPr>
          <p:cNvPr id="2" name="Freeform 2"/>
          <p:cNvSpPr/>
          <p:nvPr/>
        </p:nvSpPr>
        <p:spPr>
          <a:xfrm>
            <a:off x="2430037" y="2206141"/>
            <a:ext cx="13427926" cy="5874718"/>
          </a:xfrm>
          <a:custGeom>
            <a:avLst/>
            <a:gdLst/>
            <a:ahLst/>
            <a:cxnLst/>
            <a:rect l="l" t="t" r="r" b="b"/>
            <a:pathLst>
              <a:path w="13427926" h="5874718">
                <a:moveTo>
                  <a:pt x="0" y="0"/>
                </a:moveTo>
                <a:lnTo>
                  <a:pt x="13427926" y="0"/>
                </a:lnTo>
                <a:lnTo>
                  <a:pt x="13427926" y="5874718"/>
                </a:lnTo>
                <a:lnTo>
                  <a:pt x="0" y="5874718"/>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637758" y="4274503"/>
            <a:ext cx="7012484" cy="1566544"/>
          </a:xfrm>
          <a:prstGeom prst="rect">
            <a:avLst/>
          </a:prstGeom>
        </p:spPr>
        <p:txBody>
          <a:bodyPr lIns="0" tIns="0" rIns="0" bIns="0" rtlCol="0" anchor="t">
            <a:spAutoFit/>
          </a:bodyPr>
          <a:lstStyle/>
          <a:p>
            <a:pPr algn="ctr">
              <a:lnSpc>
                <a:spcPts val="12880"/>
              </a:lnSpc>
            </a:pPr>
            <a:r>
              <a:rPr lang="en-US" sz="9200">
                <a:solidFill>
                  <a:srgbClr val="FFFFFF"/>
                </a:solidFill>
                <a:latin typeface="Barlow Bold"/>
              </a:rPr>
              <a:t>TIEMPO REAL</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427C"/>
        </a:solidFill>
        <a:effectLst/>
      </p:bgPr>
    </p:bg>
    <p:spTree>
      <p:nvGrpSpPr>
        <p:cNvPr id="1" name=""/>
        <p:cNvGrpSpPr/>
        <p:nvPr/>
      </p:nvGrpSpPr>
      <p:grpSpPr>
        <a:xfrm>
          <a:off x="0" y="0"/>
          <a:ext cx="0" cy="0"/>
          <a:chOff x="0" y="0"/>
          <a:chExt cx="0" cy="0"/>
        </a:xfrm>
      </p:grpSpPr>
      <p:sp>
        <p:nvSpPr>
          <p:cNvPr id="2" name="Freeform 2"/>
          <p:cNvSpPr/>
          <p:nvPr/>
        </p:nvSpPr>
        <p:spPr>
          <a:xfrm>
            <a:off x="3057529" y="0"/>
            <a:ext cx="5157827" cy="10287000"/>
          </a:xfrm>
          <a:custGeom>
            <a:avLst/>
            <a:gdLst/>
            <a:ahLst/>
            <a:cxnLst/>
            <a:rect l="l" t="t" r="r" b="b"/>
            <a:pathLst>
              <a:path w="5157827" h="10287000">
                <a:moveTo>
                  <a:pt x="0" y="0"/>
                </a:moveTo>
                <a:lnTo>
                  <a:pt x="5157828" y="0"/>
                </a:lnTo>
                <a:lnTo>
                  <a:pt x="5157828" y="10287000"/>
                </a:lnTo>
                <a:lnTo>
                  <a:pt x="0" y="10287000"/>
                </a:lnTo>
                <a:lnTo>
                  <a:pt x="0" y="0"/>
                </a:lnTo>
                <a:close/>
              </a:path>
            </a:pathLst>
          </a:custGeom>
          <a:blipFill>
            <a:blip r:embed="rId3"/>
            <a:stretch>
              <a:fillRect/>
            </a:stretch>
          </a:blipFill>
        </p:spPr>
      </p:sp>
      <p:sp>
        <p:nvSpPr>
          <p:cNvPr id="3" name="Freeform 3"/>
          <p:cNvSpPr/>
          <p:nvPr/>
        </p:nvSpPr>
        <p:spPr>
          <a:xfrm>
            <a:off x="10271648" y="127813"/>
            <a:ext cx="5019446" cy="10038892"/>
          </a:xfrm>
          <a:custGeom>
            <a:avLst/>
            <a:gdLst/>
            <a:ahLst/>
            <a:cxnLst/>
            <a:rect l="l" t="t" r="r" b="b"/>
            <a:pathLst>
              <a:path w="5019446" h="10038892">
                <a:moveTo>
                  <a:pt x="0" y="0"/>
                </a:moveTo>
                <a:lnTo>
                  <a:pt x="5019446" y="0"/>
                </a:lnTo>
                <a:lnTo>
                  <a:pt x="5019446" y="10038892"/>
                </a:lnTo>
                <a:lnTo>
                  <a:pt x="0" y="10038892"/>
                </a:lnTo>
                <a:lnTo>
                  <a:pt x="0" y="0"/>
                </a:lnTo>
                <a:close/>
              </a:path>
            </a:pathLst>
          </a:custGeom>
          <a:blipFill>
            <a:blip r:embed="rId4"/>
            <a:stretch>
              <a:fillRect/>
            </a:stretch>
          </a:blipFill>
        </p:spPr>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0" y="2691210"/>
            <a:ext cx="18300700" cy="7595790"/>
            <a:chOff x="0" y="0"/>
            <a:chExt cx="4819937" cy="2000537"/>
          </a:xfrm>
        </p:grpSpPr>
        <p:sp>
          <p:nvSpPr>
            <p:cNvPr id="3" name="Freeform 3"/>
            <p:cNvSpPr/>
            <p:nvPr/>
          </p:nvSpPr>
          <p:spPr>
            <a:xfrm>
              <a:off x="0" y="0"/>
              <a:ext cx="4819938" cy="2000537"/>
            </a:xfrm>
            <a:custGeom>
              <a:avLst/>
              <a:gdLst/>
              <a:ahLst/>
              <a:cxnLst/>
              <a:rect l="l" t="t" r="r" b="b"/>
              <a:pathLst>
                <a:path w="4819938" h="2000537">
                  <a:moveTo>
                    <a:pt x="0" y="0"/>
                  </a:moveTo>
                  <a:lnTo>
                    <a:pt x="4819938" y="0"/>
                  </a:lnTo>
                  <a:lnTo>
                    <a:pt x="4819938" y="2000537"/>
                  </a:lnTo>
                  <a:lnTo>
                    <a:pt x="0" y="2000537"/>
                  </a:lnTo>
                  <a:close/>
                </a:path>
              </a:pathLst>
            </a:custGeom>
            <a:solidFill>
              <a:srgbClr val="FFFFFF"/>
            </a:solidFill>
          </p:spPr>
        </p:sp>
        <p:sp>
          <p:nvSpPr>
            <p:cNvPr id="4" name="TextBox 4"/>
            <p:cNvSpPr txBox="1"/>
            <p:nvPr/>
          </p:nvSpPr>
          <p:spPr>
            <a:xfrm>
              <a:off x="0" y="-66675"/>
              <a:ext cx="4819937" cy="2067212"/>
            </a:xfrm>
            <a:prstGeom prst="rect">
              <a:avLst/>
            </a:prstGeom>
          </p:spPr>
          <p:txBody>
            <a:bodyPr lIns="50800" tIns="50800" rIns="50800" bIns="50800" rtlCol="0" anchor="ctr"/>
            <a:lstStyle/>
            <a:p>
              <a:pPr algn="ctr">
                <a:lnSpc>
                  <a:spcPts val="3150"/>
                </a:lnSpc>
              </a:pPr>
              <a:endParaRPr/>
            </a:p>
          </p:txBody>
        </p:sp>
      </p:grpSp>
      <p:pic>
        <p:nvPicPr>
          <p:cNvPr id="5" name="Picture 5">
            <a:hlinkClick r:id="" action="ppaction://media"/>
          </p:cNvPr>
          <p:cNvPicPr>
            <a:picLocks noChangeAspect="1"/>
          </p:cNvPicPr>
          <p:nvPr>
            <a:videoFile r:link="rId1"/>
            <p:extLst>
              <p:ext uri="{DAA4B4D4-6D71-4841-9C94-3DE7FCFB9230}">
                <p14:media xmlns:p14="http://schemas.microsoft.com/office/powerpoint/2010/main" r:embed="rId2">
                  <p14:trim st="5310" end="8753.3333"/>
                </p14:media>
              </p:ext>
            </p:extLst>
          </p:nvPr>
        </p:nvPicPr>
        <p:blipFill>
          <a:blip r:embed="rId5"/>
          <a:srcRect l="19349" r="17257"/>
          <a:stretch>
            <a:fillRect/>
          </a:stretch>
        </p:blipFill>
        <p:spPr>
          <a:xfrm>
            <a:off x="6694584" y="0"/>
            <a:ext cx="11593416" cy="10287000"/>
          </a:xfrm>
          <a:prstGeom prst="rect">
            <a:avLst/>
          </a:prstGeom>
        </p:spPr>
      </p:pic>
      <p:grpSp>
        <p:nvGrpSpPr>
          <p:cNvPr id="6" name="Group 6"/>
          <p:cNvGrpSpPr/>
          <p:nvPr/>
        </p:nvGrpSpPr>
        <p:grpSpPr>
          <a:xfrm>
            <a:off x="0" y="0"/>
            <a:ext cx="9144000" cy="10287000"/>
            <a:chOff x="0" y="0"/>
            <a:chExt cx="12192000" cy="13716000"/>
          </a:xfrm>
        </p:grpSpPr>
        <p:pic>
          <p:nvPicPr>
            <p:cNvPr id="7" name="Picture 7"/>
            <p:cNvPicPr>
              <a:picLocks noChangeAspect="1"/>
            </p:cNvPicPr>
            <p:nvPr/>
          </p:nvPicPr>
          <p:blipFill>
            <a:blip r:embed="rId6"/>
            <a:srcRect l="5474" r="27859"/>
            <a:stretch>
              <a:fillRect/>
            </a:stretch>
          </p:blipFill>
          <p:spPr>
            <a:xfrm>
              <a:off x="0" y="0"/>
              <a:ext cx="12192000" cy="13716000"/>
            </a:xfrm>
            <a:prstGeom prst="rect">
              <a:avLst/>
            </a:prstGeom>
          </p:spPr>
        </p:pic>
      </p:grpSp>
      <p:grpSp>
        <p:nvGrpSpPr>
          <p:cNvPr id="8" name="Group 8"/>
          <p:cNvGrpSpPr/>
          <p:nvPr/>
        </p:nvGrpSpPr>
        <p:grpSpPr>
          <a:xfrm>
            <a:off x="802624" y="2862901"/>
            <a:ext cx="5494982" cy="4803811"/>
            <a:chOff x="0" y="0"/>
            <a:chExt cx="7326643" cy="6405081"/>
          </a:xfrm>
        </p:grpSpPr>
        <p:grpSp>
          <p:nvGrpSpPr>
            <p:cNvPr id="9" name="Group 9"/>
            <p:cNvGrpSpPr/>
            <p:nvPr/>
          </p:nvGrpSpPr>
          <p:grpSpPr>
            <a:xfrm>
              <a:off x="7061334" y="1540341"/>
              <a:ext cx="265309" cy="26530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12" name="Group 12"/>
            <p:cNvGrpSpPr/>
            <p:nvPr/>
          </p:nvGrpSpPr>
          <p:grpSpPr>
            <a:xfrm>
              <a:off x="4061260" y="1540341"/>
              <a:ext cx="265309" cy="26530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15" name="Group 15"/>
            <p:cNvGrpSpPr/>
            <p:nvPr/>
          </p:nvGrpSpPr>
          <p:grpSpPr>
            <a:xfrm>
              <a:off x="2631006" y="3075650"/>
              <a:ext cx="265309" cy="26530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18" name="Group 18"/>
            <p:cNvGrpSpPr/>
            <p:nvPr/>
          </p:nvGrpSpPr>
          <p:grpSpPr>
            <a:xfrm>
              <a:off x="2631006" y="0"/>
              <a:ext cx="265309" cy="26530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21" name="Group 21"/>
            <p:cNvGrpSpPr/>
            <p:nvPr/>
          </p:nvGrpSpPr>
          <p:grpSpPr>
            <a:xfrm>
              <a:off x="1433709" y="1540341"/>
              <a:ext cx="265309" cy="26530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24" name="Group 24"/>
            <p:cNvGrpSpPr/>
            <p:nvPr/>
          </p:nvGrpSpPr>
          <p:grpSpPr>
            <a:xfrm>
              <a:off x="4061260" y="0"/>
              <a:ext cx="265309" cy="26530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27" name="Group 27"/>
            <p:cNvGrpSpPr/>
            <p:nvPr/>
          </p:nvGrpSpPr>
          <p:grpSpPr>
            <a:xfrm>
              <a:off x="5494970" y="0"/>
              <a:ext cx="265309" cy="265309"/>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30" name="Group 30"/>
            <p:cNvGrpSpPr/>
            <p:nvPr/>
          </p:nvGrpSpPr>
          <p:grpSpPr>
            <a:xfrm>
              <a:off x="5627624" y="1540341"/>
              <a:ext cx="265309" cy="26530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33" name="Group 33"/>
            <p:cNvGrpSpPr/>
            <p:nvPr/>
          </p:nvGrpSpPr>
          <p:grpSpPr>
            <a:xfrm>
              <a:off x="2631006" y="1540341"/>
              <a:ext cx="265309" cy="26530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36" name="Group 36"/>
            <p:cNvGrpSpPr/>
            <p:nvPr/>
          </p:nvGrpSpPr>
          <p:grpSpPr>
            <a:xfrm>
              <a:off x="4061260" y="3075650"/>
              <a:ext cx="265309" cy="26530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38" name="TextBox 38"/>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39" name="Group 39"/>
            <p:cNvGrpSpPr/>
            <p:nvPr/>
          </p:nvGrpSpPr>
          <p:grpSpPr>
            <a:xfrm>
              <a:off x="5627624" y="3075650"/>
              <a:ext cx="265309" cy="265309"/>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41" name="TextBox 41"/>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42" name="Group 42"/>
            <p:cNvGrpSpPr/>
            <p:nvPr/>
          </p:nvGrpSpPr>
          <p:grpSpPr>
            <a:xfrm>
              <a:off x="7061334" y="3040799"/>
              <a:ext cx="265309" cy="265309"/>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44" name="TextBox 44"/>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45" name="Group 45"/>
            <p:cNvGrpSpPr/>
            <p:nvPr/>
          </p:nvGrpSpPr>
          <p:grpSpPr>
            <a:xfrm>
              <a:off x="1433709" y="3075650"/>
              <a:ext cx="265309" cy="265309"/>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47" name="TextBox 47"/>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48" name="Group 48"/>
            <p:cNvGrpSpPr/>
            <p:nvPr/>
          </p:nvGrpSpPr>
          <p:grpSpPr>
            <a:xfrm>
              <a:off x="0" y="3075650"/>
              <a:ext cx="265309" cy="265309"/>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50" name="TextBox 50"/>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51" name="Group 51"/>
            <p:cNvGrpSpPr/>
            <p:nvPr/>
          </p:nvGrpSpPr>
          <p:grpSpPr>
            <a:xfrm>
              <a:off x="2631006" y="4607711"/>
              <a:ext cx="265309" cy="265309"/>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53" name="TextBox 53"/>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54" name="Group 54"/>
            <p:cNvGrpSpPr/>
            <p:nvPr/>
          </p:nvGrpSpPr>
          <p:grpSpPr>
            <a:xfrm>
              <a:off x="4061260" y="4607711"/>
              <a:ext cx="265309" cy="265309"/>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56" name="TextBox 56"/>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57" name="Group 57"/>
            <p:cNvGrpSpPr/>
            <p:nvPr/>
          </p:nvGrpSpPr>
          <p:grpSpPr>
            <a:xfrm>
              <a:off x="5627624" y="4607711"/>
              <a:ext cx="265309" cy="265309"/>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59" name="TextBox 59"/>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60" name="Group 60"/>
            <p:cNvGrpSpPr/>
            <p:nvPr/>
          </p:nvGrpSpPr>
          <p:grpSpPr>
            <a:xfrm>
              <a:off x="7061334" y="4572860"/>
              <a:ext cx="265309" cy="265309"/>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62" name="TextBox 62"/>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63" name="Group 63"/>
            <p:cNvGrpSpPr/>
            <p:nvPr/>
          </p:nvGrpSpPr>
          <p:grpSpPr>
            <a:xfrm>
              <a:off x="1433709" y="4607711"/>
              <a:ext cx="265309" cy="265309"/>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65" name="TextBox 65"/>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66" name="Group 66"/>
            <p:cNvGrpSpPr/>
            <p:nvPr/>
          </p:nvGrpSpPr>
          <p:grpSpPr>
            <a:xfrm>
              <a:off x="0" y="4607711"/>
              <a:ext cx="265309" cy="265309"/>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68" name="TextBox 68"/>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69" name="Group 69"/>
            <p:cNvGrpSpPr/>
            <p:nvPr/>
          </p:nvGrpSpPr>
          <p:grpSpPr>
            <a:xfrm>
              <a:off x="2631006" y="6139772"/>
              <a:ext cx="265309" cy="265309"/>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71" name="TextBox 71"/>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72" name="Group 72"/>
            <p:cNvGrpSpPr/>
            <p:nvPr/>
          </p:nvGrpSpPr>
          <p:grpSpPr>
            <a:xfrm>
              <a:off x="4061260" y="6139772"/>
              <a:ext cx="265309" cy="265309"/>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74" name="TextBox 74"/>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75" name="Group 75"/>
            <p:cNvGrpSpPr/>
            <p:nvPr/>
          </p:nvGrpSpPr>
          <p:grpSpPr>
            <a:xfrm>
              <a:off x="5627624" y="6139772"/>
              <a:ext cx="265309" cy="265309"/>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77" name="TextBox 77"/>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78" name="Group 78"/>
            <p:cNvGrpSpPr/>
            <p:nvPr/>
          </p:nvGrpSpPr>
          <p:grpSpPr>
            <a:xfrm>
              <a:off x="7061334" y="6104920"/>
              <a:ext cx="265309" cy="265309"/>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80" name="TextBox 80"/>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nvGrpSpPr>
            <p:cNvPr id="81" name="Group 81"/>
            <p:cNvGrpSpPr/>
            <p:nvPr/>
          </p:nvGrpSpPr>
          <p:grpSpPr>
            <a:xfrm>
              <a:off x="1433709" y="6139772"/>
              <a:ext cx="265309" cy="265309"/>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83" name="TextBox 83"/>
              <p:cNvSpPr txBox="1"/>
              <p:nvPr/>
            </p:nvSpPr>
            <p:spPr>
              <a:xfrm>
                <a:off x="76200" y="28575"/>
                <a:ext cx="660400" cy="708025"/>
              </a:xfrm>
              <a:prstGeom prst="rect">
                <a:avLst/>
              </a:prstGeom>
            </p:spPr>
            <p:txBody>
              <a:bodyPr lIns="50800" tIns="50800" rIns="50800" bIns="50800" rtlCol="0" anchor="ctr"/>
              <a:lstStyle/>
              <a:p>
                <a:pPr algn="ctr">
                  <a:lnSpc>
                    <a:spcPts val="3490"/>
                  </a:lnSpc>
                </a:pPr>
                <a:endParaRPr/>
              </a:p>
            </p:txBody>
          </p:sp>
        </p:grpSp>
      </p:grpSp>
      <p:sp>
        <p:nvSpPr>
          <p:cNvPr id="84" name="Freeform 84"/>
          <p:cNvSpPr/>
          <p:nvPr/>
        </p:nvSpPr>
        <p:spPr>
          <a:xfrm>
            <a:off x="5505170" y="3695796"/>
            <a:ext cx="1330378" cy="1042684"/>
          </a:xfrm>
          <a:custGeom>
            <a:avLst/>
            <a:gdLst/>
            <a:ahLst/>
            <a:cxnLst/>
            <a:rect l="l" t="t" r="r" b="b"/>
            <a:pathLst>
              <a:path w="1330378" h="1042684">
                <a:moveTo>
                  <a:pt x="0" y="0"/>
                </a:moveTo>
                <a:lnTo>
                  <a:pt x="1330378" y="0"/>
                </a:lnTo>
                <a:lnTo>
                  <a:pt x="1330378" y="1042685"/>
                </a:lnTo>
                <a:lnTo>
                  <a:pt x="0" y="10426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7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6748337" y="2803771"/>
            <a:ext cx="2585721" cy="4728110"/>
          </a:xfrm>
          <a:custGeom>
            <a:avLst/>
            <a:gdLst/>
            <a:ahLst/>
            <a:cxnLst/>
            <a:rect l="l" t="t" r="r" b="b"/>
            <a:pathLst>
              <a:path w="2585721" h="4728110">
                <a:moveTo>
                  <a:pt x="0" y="0"/>
                </a:moveTo>
                <a:lnTo>
                  <a:pt x="2585720" y="0"/>
                </a:lnTo>
                <a:lnTo>
                  <a:pt x="2585720" y="4728110"/>
                </a:lnTo>
                <a:lnTo>
                  <a:pt x="0" y="4728110"/>
                </a:lnTo>
                <a:lnTo>
                  <a:pt x="0" y="0"/>
                </a:lnTo>
                <a:close/>
              </a:path>
            </a:pathLst>
          </a:custGeom>
          <a:blipFill>
            <a:blip r:embed="rId3"/>
            <a:stretch>
              <a:fillRect l="-83903" r="-303709"/>
            </a:stretch>
          </a:blipFill>
        </p:spPr>
      </p:sp>
      <p:sp>
        <p:nvSpPr>
          <p:cNvPr id="3" name="Freeform 3"/>
          <p:cNvSpPr/>
          <p:nvPr/>
        </p:nvSpPr>
        <p:spPr>
          <a:xfrm>
            <a:off x="3716860" y="1481817"/>
            <a:ext cx="2464242" cy="492848"/>
          </a:xfrm>
          <a:custGeom>
            <a:avLst/>
            <a:gdLst/>
            <a:ahLst/>
            <a:cxnLst/>
            <a:rect l="l" t="t" r="r" b="b"/>
            <a:pathLst>
              <a:path w="2464242" h="492848">
                <a:moveTo>
                  <a:pt x="0" y="0"/>
                </a:moveTo>
                <a:lnTo>
                  <a:pt x="2464242" y="0"/>
                </a:lnTo>
                <a:lnTo>
                  <a:pt x="2464242" y="492848"/>
                </a:lnTo>
                <a:lnTo>
                  <a:pt x="0" y="492848"/>
                </a:lnTo>
                <a:lnTo>
                  <a:pt x="0" y="0"/>
                </a:lnTo>
                <a:close/>
              </a:path>
            </a:pathLst>
          </a:custGeom>
          <a:blipFill>
            <a:blip r:embed="rId4">
              <a:alphaModFix amt="50000"/>
            </a:blip>
            <a:stretch>
              <a:fillRect/>
            </a:stretch>
          </a:blipFill>
        </p:spPr>
      </p:sp>
      <p:sp>
        <p:nvSpPr>
          <p:cNvPr id="4" name="Freeform 4"/>
          <p:cNvSpPr/>
          <p:nvPr/>
        </p:nvSpPr>
        <p:spPr>
          <a:xfrm>
            <a:off x="1028700" y="7086516"/>
            <a:ext cx="2171784" cy="2171784"/>
          </a:xfrm>
          <a:custGeom>
            <a:avLst/>
            <a:gdLst/>
            <a:ahLst/>
            <a:cxnLst/>
            <a:rect l="l" t="t" r="r" b="b"/>
            <a:pathLst>
              <a:path w="2171784" h="2171784">
                <a:moveTo>
                  <a:pt x="0" y="0"/>
                </a:moveTo>
                <a:lnTo>
                  <a:pt x="2171784" y="0"/>
                </a:lnTo>
                <a:lnTo>
                  <a:pt x="2171784" y="2171784"/>
                </a:lnTo>
                <a:lnTo>
                  <a:pt x="0" y="2171784"/>
                </a:lnTo>
                <a:lnTo>
                  <a:pt x="0" y="0"/>
                </a:lnTo>
                <a:close/>
              </a:path>
            </a:pathLst>
          </a:custGeom>
          <a:blipFill>
            <a:blip r:embed="rId5">
              <a:alphaModFix amt="50000"/>
            </a:blip>
            <a:stretch>
              <a:fillRect/>
            </a:stretch>
          </a:blipFill>
        </p:spPr>
      </p:sp>
      <p:sp>
        <p:nvSpPr>
          <p:cNvPr id="5" name="Freeform 5"/>
          <p:cNvSpPr/>
          <p:nvPr/>
        </p:nvSpPr>
        <p:spPr>
          <a:xfrm>
            <a:off x="1028700" y="1028700"/>
            <a:ext cx="1891930" cy="1891930"/>
          </a:xfrm>
          <a:custGeom>
            <a:avLst/>
            <a:gdLst/>
            <a:ahLst/>
            <a:cxnLst/>
            <a:rect l="l" t="t" r="r" b="b"/>
            <a:pathLst>
              <a:path w="1891930" h="1891930">
                <a:moveTo>
                  <a:pt x="0" y="0"/>
                </a:moveTo>
                <a:lnTo>
                  <a:pt x="1891930" y="0"/>
                </a:lnTo>
                <a:lnTo>
                  <a:pt x="1891930" y="1891930"/>
                </a:lnTo>
                <a:lnTo>
                  <a:pt x="0" y="1891930"/>
                </a:lnTo>
                <a:lnTo>
                  <a:pt x="0" y="0"/>
                </a:lnTo>
                <a:close/>
              </a:path>
            </a:pathLst>
          </a:custGeom>
          <a:blipFill>
            <a:blip r:embed="rId6">
              <a:alphaModFix amt="50000"/>
            </a:blip>
            <a:stretch>
              <a:fillRect/>
            </a:stretch>
          </a:blipFill>
        </p:spPr>
      </p:sp>
      <p:sp>
        <p:nvSpPr>
          <p:cNvPr id="6" name="Freeform 6"/>
          <p:cNvSpPr/>
          <p:nvPr/>
        </p:nvSpPr>
        <p:spPr>
          <a:xfrm>
            <a:off x="3200484" y="7419209"/>
            <a:ext cx="4026840" cy="1115416"/>
          </a:xfrm>
          <a:custGeom>
            <a:avLst/>
            <a:gdLst/>
            <a:ahLst/>
            <a:cxnLst/>
            <a:rect l="l" t="t" r="r" b="b"/>
            <a:pathLst>
              <a:path w="4026840" h="1115416">
                <a:moveTo>
                  <a:pt x="0" y="0"/>
                </a:moveTo>
                <a:lnTo>
                  <a:pt x="4026840" y="0"/>
                </a:lnTo>
                <a:lnTo>
                  <a:pt x="4026840" y="1115416"/>
                </a:lnTo>
                <a:lnTo>
                  <a:pt x="0" y="1115416"/>
                </a:lnTo>
                <a:lnTo>
                  <a:pt x="0" y="0"/>
                </a:lnTo>
                <a:close/>
              </a:path>
            </a:pathLst>
          </a:custGeom>
          <a:blipFill>
            <a:blip r:embed="rId7">
              <a:alphaModFix amt="50000"/>
            </a:blip>
            <a:stretch>
              <a:fillRect/>
            </a:stretch>
          </a:blipFill>
        </p:spPr>
      </p:sp>
      <p:grpSp>
        <p:nvGrpSpPr>
          <p:cNvPr id="7" name="Group 7"/>
          <p:cNvGrpSpPr/>
          <p:nvPr/>
        </p:nvGrpSpPr>
        <p:grpSpPr>
          <a:xfrm>
            <a:off x="1028700" y="4098825"/>
            <a:ext cx="7055813" cy="2138002"/>
            <a:chOff x="0" y="0"/>
            <a:chExt cx="9407751" cy="2850670"/>
          </a:xfrm>
        </p:grpSpPr>
        <p:sp>
          <p:nvSpPr>
            <p:cNvPr id="8" name="TextBox 8"/>
            <p:cNvSpPr txBox="1"/>
            <p:nvPr/>
          </p:nvSpPr>
          <p:spPr>
            <a:xfrm>
              <a:off x="0" y="663381"/>
              <a:ext cx="8792931" cy="705739"/>
            </a:xfrm>
            <a:prstGeom prst="rect">
              <a:avLst/>
            </a:prstGeom>
          </p:spPr>
          <p:txBody>
            <a:bodyPr lIns="0" tIns="0" rIns="0" bIns="0" rtlCol="0" anchor="t">
              <a:spAutoFit/>
            </a:bodyPr>
            <a:lstStyle/>
            <a:p>
              <a:pPr marL="0" lvl="0" indent="0">
                <a:lnSpc>
                  <a:spcPts val="4415"/>
                </a:lnSpc>
                <a:spcBef>
                  <a:spcPct val="0"/>
                </a:spcBef>
              </a:pPr>
              <a:r>
                <a:rPr lang="en-US" sz="3199" spc="313">
                  <a:solidFill>
                    <a:srgbClr val="215395"/>
                  </a:solidFill>
                  <a:latin typeface="Barlow Bold"/>
                </a:rPr>
                <a:t>2.Gobierno y ONGs</a:t>
              </a:r>
            </a:p>
          </p:txBody>
        </p:sp>
        <p:sp>
          <p:nvSpPr>
            <p:cNvPr id="9" name="TextBox 9"/>
            <p:cNvSpPr txBox="1"/>
            <p:nvPr/>
          </p:nvSpPr>
          <p:spPr>
            <a:xfrm>
              <a:off x="0" y="-57150"/>
              <a:ext cx="9407751" cy="686562"/>
            </a:xfrm>
            <a:prstGeom prst="rect">
              <a:avLst/>
            </a:prstGeom>
          </p:spPr>
          <p:txBody>
            <a:bodyPr lIns="0" tIns="0" rIns="0" bIns="0" rtlCol="0" anchor="t">
              <a:spAutoFit/>
            </a:bodyPr>
            <a:lstStyle/>
            <a:p>
              <a:pPr marL="0" lvl="0" indent="0">
                <a:lnSpc>
                  <a:spcPts val="4277"/>
                </a:lnSpc>
                <a:spcBef>
                  <a:spcPct val="0"/>
                </a:spcBef>
              </a:pPr>
              <a:r>
                <a:rPr lang="en-US" sz="3099" spc="303">
                  <a:solidFill>
                    <a:srgbClr val="215395"/>
                  </a:solidFill>
                  <a:latin typeface="Barlow Bold"/>
                </a:rPr>
                <a:t>1. Industria y consultoras</a:t>
              </a:r>
            </a:p>
          </p:txBody>
        </p:sp>
        <p:sp>
          <p:nvSpPr>
            <p:cNvPr id="10" name="TextBox 10"/>
            <p:cNvSpPr txBox="1"/>
            <p:nvPr/>
          </p:nvSpPr>
          <p:spPr>
            <a:xfrm>
              <a:off x="0" y="1408331"/>
              <a:ext cx="9407751" cy="1442339"/>
            </a:xfrm>
            <a:prstGeom prst="rect">
              <a:avLst/>
            </a:prstGeom>
          </p:spPr>
          <p:txBody>
            <a:bodyPr lIns="0" tIns="0" rIns="0" bIns="0" rtlCol="0" anchor="t">
              <a:spAutoFit/>
            </a:bodyPr>
            <a:lstStyle/>
            <a:p>
              <a:pPr>
                <a:lnSpc>
                  <a:spcPts val="4415"/>
                </a:lnSpc>
              </a:pPr>
              <a:r>
                <a:rPr lang="en-US" sz="3199" spc="313">
                  <a:solidFill>
                    <a:srgbClr val="215395"/>
                  </a:solidFill>
                  <a:latin typeface="Barlow Bold"/>
                </a:rPr>
                <a:t>3. Investigadores</a:t>
              </a:r>
            </a:p>
            <a:p>
              <a:pPr marL="0" lvl="0" indent="0">
                <a:lnSpc>
                  <a:spcPts val="4415"/>
                </a:lnSpc>
                <a:spcBef>
                  <a:spcPct val="0"/>
                </a:spcBef>
              </a:pPr>
              <a:r>
                <a:rPr lang="en-US" sz="3199" spc="313">
                  <a:solidFill>
                    <a:srgbClr val="215395"/>
                  </a:solidFill>
                  <a:latin typeface="Barlow Bold"/>
                </a:rPr>
                <a:t>4. Mercados finanieros</a:t>
              </a:r>
            </a:p>
          </p:txBody>
        </p:sp>
      </p:grpSp>
      <p:grpSp>
        <p:nvGrpSpPr>
          <p:cNvPr id="11" name="Group 11"/>
          <p:cNvGrpSpPr/>
          <p:nvPr/>
        </p:nvGrpSpPr>
        <p:grpSpPr>
          <a:xfrm>
            <a:off x="9144000" y="5583058"/>
            <a:ext cx="8666357" cy="2951567"/>
            <a:chOff x="0" y="0"/>
            <a:chExt cx="11555142" cy="3935423"/>
          </a:xfrm>
        </p:grpSpPr>
        <p:grpSp>
          <p:nvGrpSpPr>
            <p:cNvPr id="12" name="Group 12"/>
            <p:cNvGrpSpPr/>
            <p:nvPr/>
          </p:nvGrpSpPr>
          <p:grpSpPr>
            <a:xfrm>
              <a:off x="0" y="0"/>
              <a:ext cx="1977403" cy="3935423"/>
              <a:chOff x="0" y="0"/>
              <a:chExt cx="1451520" cy="2888811"/>
            </a:xfrm>
          </p:grpSpPr>
          <p:sp>
            <p:nvSpPr>
              <p:cNvPr id="13" name="Freeform 13"/>
              <p:cNvSpPr/>
              <p:nvPr/>
            </p:nvSpPr>
            <p:spPr>
              <a:xfrm>
                <a:off x="0" y="-19812"/>
                <a:ext cx="1474216" cy="2952648"/>
              </a:xfrm>
              <a:custGeom>
                <a:avLst/>
                <a:gdLst/>
                <a:ahLst/>
                <a:cxnLst/>
                <a:rect l="l" t="t" r="r" b="b"/>
                <a:pathLst>
                  <a:path w="1474216" h="2952648">
                    <a:moveTo>
                      <a:pt x="1394587" y="1653560"/>
                    </a:moveTo>
                    <a:lnTo>
                      <a:pt x="395351" y="2866197"/>
                    </a:lnTo>
                    <a:cubicBezTo>
                      <a:pt x="315849" y="2952648"/>
                      <a:pt x="186944" y="2952648"/>
                      <a:pt x="107315" y="2866197"/>
                    </a:cubicBezTo>
                    <a:lnTo>
                      <a:pt x="0" y="2735842"/>
                    </a:lnTo>
                    <a:lnTo>
                      <a:pt x="891286" y="1653560"/>
                    </a:lnTo>
                    <a:cubicBezTo>
                      <a:pt x="970788" y="1557103"/>
                      <a:pt x="970788" y="1400555"/>
                      <a:pt x="891286" y="1304098"/>
                    </a:cubicBezTo>
                    <a:lnTo>
                      <a:pt x="0" y="222586"/>
                    </a:lnTo>
                    <a:lnTo>
                      <a:pt x="107442" y="92231"/>
                    </a:lnTo>
                    <a:cubicBezTo>
                      <a:pt x="186944" y="0"/>
                      <a:pt x="315849" y="0"/>
                      <a:pt x="395478" y="92231"/>
                    </a:cubicBezTo>
                    <a:lnTo>
                      <a:pt x="1394714" y="1304098"/>
                    </a:lnTo>
                    <a:cubicBezTo>
                      <a:pt x="1474216" y="1400554"/>
                      <a:pt x="1474216" y="1557103"/>
                      <a:pt x="1394714" y="1653560"/>
                    </a:cubicBezTo>
                    <a:close/>
                  </a:path>
                </a:pathLst>
              </a:custGeom>
              <a:solidFill>
                <a:srgbClr val="215395"/>
              </a:solidFill>
            </p:spPr>
          </p:sp>
        </p:grpSp>
        <p:grpSp>
          <p:nvGrpSpPr>
            <p:cNvPr id="14" name="Group 14"/>
            <p:cNvGrpSpPr/>
            <p:nvPr/>
          </p:nvGrpSpPr>
          <p:grpSpPr>
            <a:xfrm>
              <a:off x="100678" y="1065896"/>
              <a:ext cx="888023" cy="1650086"/>
              <a:chOff x="0" y="0"/>
              <a:chExt cx="406080" cy="754560"/>
            </a:xfrm>
          </p:grpSpPr>
          <p:sp>
            <p:nvSpPr>
              <p:cNvPr id="15" name="Freeform 15"/>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215395"/>
              </a:solidFill>
            </p:spPr>
          </p:sp>
        </p:grpSp>
        <p:grpSp>
          <p:nvGrpSpPr>
            <p:cNvPr id="16" name="Group 16"/>
            <p:cNvGrpSpPr/>
            <p:nvPr/>
          </p:nvGrpSpPr>
          <p:grpSpPr>
            <a:xfrm>
              <a:off x="758201" y="301122"/>
              <a:ext cx="10796942" cy="3342299"/>
              <a:chOff x="0" y="0"/>
              <a:chExt cx="7925535" cy="2453427"/>
            </a:xfrm>
          </p:grpSpPr>
          <p:sp>
            <p:nvSpPr>
              <p:cNvPr id="17" name="Freeform 17"/>
              <p:cNvSpPr/>
              <p:nvPr/>
            </p:nvSpPr>
            <p:spPr>
              <a:xfrm>
                <a:off x="0" y="0"/>
                <a:ext cx="7982445" cy="2499953"/>
              </a:xfrm>
              <a:custGeom>
                <a:avLst/>
                <a:gdLst/>
                <a:ahLst/>
                <a:cxnLst/>
                <a:rect l="l" t="t" r="r" b="b"/>
                <a:pathLst>
                  <a:path w="7982445" h="2499953">
                    <a:moveTo>
                      <a:pt x="6948250" y="0"/>
                    </a:moveTo>
                    <a:lnTo>
                      <a:pt x="0" y="0"/>
                    </a:lnTo>
                    <a:lnTo>
                      <a:pt x="900454" y="1072139"/>
                    </a:lnTo>
                    <a:cubicBezTo>
                      <a:pt x="942904" y="1122698"/>
                      <a:pt x="964743" y="1189676"/>
                      <a:pt x="964743" y="1256492"/>
                    </a:cubicBezTo>
                    <a:cubicBezTo>
                      <a:pt x="964743" y="1323307"/>
                      <a:pt x="943586" y="1389635"/>
                      <a:pt x="900454" y="1440844"/>
                    </a:cubicBezTo>
                    <a:lnTo>
                      <a:pt x="682" y="2499953"/>
                    </a:lnTo>
                    <a:lnTo>
                      <a:pt x="6947705" y="2499953"/>
                    </a:lnTo>
                    <a:lnTo>
                      <a:pt x="7982445" y="1256492"/>
                    </a:lnTo>
                    <a:lnTo>
                      <a:pt x="6948250" y="0"/>
                    </a:lnTo>
                    <a:close/>
                  </a:path>
                </a:pathLst>
              </a:custGeom>
              <a:solidFill>
                <a:srgbClr val="215395"/>
              </a:solidFill>
            </p:spPr>
          </p:sp>
        </p:grpSp>
        <p:sp>
          <p:nvSpPr>
            <p:cNvPr id="18" name="Freeform 18"/>
            <p:cNvSpPr/>
            <p:nvPr/>
          </p:nvSpPr>
          <p:spPr>
            <a:xfrm>
              <a:off x="2142503" y="1222458"/>
              <a:ext cx="1366024" cy="1499627"/>
            </a:xfrm>
            <a:custGeom>
              <a:avLst/>
              <a:gdLst/>
              <a:ahLst/>
              <a:cxnLst/>
              <a:rect l="l" t="t" r="r" b="b"/>
              <a:pathLst>
                <a:path w="1366024" h="1499627">
                  <a:moveTo>
                    <a:pt x="0" y="0"/>
                  </a:moveTo>
                  <a:lnTo>
                    <a:pt x="1366024" y="0"/>
                  </a:lnTo>
                  <a:lnTo>
                    <a:pt x="1366024" y="1499628"/>
                  </a:lnTo>
                  <a:lnTo>
                    <a:pt x="0" y="14996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TextBox 19"/>
            <p:cNvSpPr txBox="1"/>
            <p:nvPr/>
          </p:nvSpPr>
          <p:spPr>
            <a:xfrm>
              <a:off x="3459917" y="623733"/>
              <a:ext cx="7157315" cy="1267206"/>
            </a:xfrm>
            <a:prstGeom prst="rect">
              <a:avLst/>
            </a:prstGeom>
          </p:spPr>
          <p:txBody>
            <a:bodyPr lIns="0" tIns="0" rIns="0" bIns="0" rtlCol="0" anchor="t">
              <a:spAutoFit/>
            </a:bodyPr>
            <a:lstStyle/>
            <a:p>
              <a:pPr marL="0" lvl="0" indent="0" algn="l">
                <a:lnSpc>
                  <a:spcPts val="3863"/>
                </a:lnSpc>
                <a:spcBef>
                  <a:spcPct val="0"/>
                </a:spcBef>
              </a:pPr>
              <a:r>
                <a:rPr lang="en-US" sz="2799" spc="274">
                  <a:solidFill>
                    <a:srgbClr val="FFFFFF"/>
                  </a:solidFill>
                  <a:latin typeface="Barlow"/>
                </a:rPr>
                <a:t>Generación de ganancia por toma de muestra/sensado</a:t>
              </a:r>
            </a:p>
          </p:txBody>
        </p:sp>
        <p:sp>
          <p:nvSpPr>
            <p:cNvPr id="20" name="TextBox 20"/>
            <p:cNvSpPr txBox="1"/>
            <p:nvPr/>
          </p:nvSpPr>
          <p:spPr>
            <a:xfrm>
              <a:off x="3673627" y="1877022"/>
              <a:ext cx="6477767" cy="1056483"/>
            </a:xfrm>
            <a:prstGeom prst="rect">
              <a:avLst/>
            </a:prstGeom>
          </p:spPr>
          <p:txBody>
            <a:bodyPr lIns="0" tIns="0" rIns="0" bIns="0" rtlCol="0" anchor="t">
              <a:spAutoFit/>
            </a:bodyPr>
            <a:lstStyle/>
            <a:p>
              <a:pPr algn="ctr">
                <a:lnSpc>
                  <a:spcPts val="6677"/>
                </a:lnSpc>
              </a:pPr>
              <a:r>
                <a:rPr lang="en-US" sz="4769">
                  <a:solidFill>
                    <a:srgbClr val="FFFFFF"/>
                  </a:solidFill>
                  <a:latin typeface="Barlow Bold"/>
                </a:rPr>
                <a:t>$5,000 + servicios</a:t>
              </a:r>
            </a:p>
          </p:txBody>
        </p:sp>
      </p:grpSp>
      <p:grpSp>
        <p:nvGrpSpPr>
          <p:cNvPr id="21" name="Group 21"/>
          <p:cNvGrpSpPr/>
          <p:nvPr/>
        </p:nvGrpSpPr>
        <p:grpSpPr>
          <a:xfrm>
            <a:off x="9334057" y="1728241"/>
            <a:ext cx="8666358" cy="2951567"/>
            <a:chOff x="0" y="0"/>
            <a:chExt cx="11555143" cy="3935423"/>
          </a:xfrm>
        </p:grpSpPr>
        <p:sp>
          <p:nvSpPr>
            <p:cNvPr id="22" name="Freeform 22"/>
            <p:cNvSpPr/>
            <p:nvPr/>
          </p:nvSpPr>
          <p:spPr>
            <a:xfrm>
              <a:off x="4134743" y="1310580"/>
              <a:ext cx="3285656" cy="657131"/>
            </a:xfrm>
            <a:custGeom>
              <a:avLst/>
              <a:gdLst/>
              <a:ahLst/>
              <a:cxnLst/>
              <a:rect l="l" t="t" r="r" b="b"/>
              <a:pathLst>
                <a:path w="3285656" h="657131">
                  <a:moveTo>
                    <a:pt x="0" y="0"/>
                  </a:moveTo>
                  <a:lnTo>
                    <a:pt x="3285656" y="0"/>
                  </a:lnTo>
                  <a:lnTo>
                    <a:pt x="3285656" y="657131"/>
                  </a:lnTo>
                  <a:lnTo>
                    <a:pt x="0" y="657131"/>
                  </a:lnTo>
                  <a:lnTo>
                    <a:pt x="0" y="0"/>
                  </a:lnTo>
                  <a:close/>
                </a:path>
              </a:pathLst>
            </a:custGeom>
            <a:blipFill>
              <a:blip r:embed="rId4">
                <a:alphaModFix amt="50000"/>
              </a:blip>
              <a:stretch>
                <a:fillRect/>
              </a:stretch>
            </a:blipFill>
          </p:spPr>
        </p:sp>
        <p:sp>
          <p:nvSpPr>
            <p:cNvPr id="23" name="Freeform 23"/>
            <p:cNvSpPr/>
            <p:nvPr/>
          </p:nvSpPr>
          <p:spPr>
            <a:xfrm>
              <a:off x="550530" y="706424"/>
              <a:ext cx="2522574" cy="2522574"/>
            </a:xfrm>
            <a:custGeom>
              <a:avLst/>
              <a:gdLst/>
              <a:ahLst/>
              <a:cxnLst/>
              <a:rect l="l" t="t" r="r" b="b"/>
              <a:pathLst>
                <a:path w="2522574" h="2522574">
                  <a:moveTo>
                    <a:pt x="0" y="0"/>
                  </a:moveTo>
                  <a:lnTo>
                    <a:pt x="2522574" y="0"/>
                  </a:lnTo>
                  <a:lnTo>
                    <a:pt x="2522574" y="2522574"/>
                  </a:lnTo>
                  <a:lnTo>
                    <a:pt x="0" y="2522574"/>
                  </a:lnTo>
                  <a:lnTo>
                    <a:pt x="0" y="0"/>
                  </a:lnTo>
                  <a:close/>
                </a:path>
              </a:pathLst>
            </a:custGeom>
            <a:blipFill>
              <a:blip r:embed="rId6">
                <a:alphaModFix amt="50000"/>
              </a:blip>
              <a:stretch>
                <a:fillRect/>
              </a:stretch>
            </a:blipFill>
          </p:spPr>
        </p:sp>
        <p:grpSp>
          <p:nvGrpSpPr>
            <p:cNvPr id="24" name="Group 24"/>
            <p:cNvGrpSpPr/>
            <p:nvPr/>
          </p:nvGrpSpPr>
          <p:grpSpPr>
            <a:xfrm>
              <a:off x="0" y="0"/>
              <a:ext cx="1977403" cy="3935423"/>
              <a:chOff x="0" y="0"/>
              <a:chExt cx="1451520" cy="2888811"/>
            </a:xfrm>
          </p:grpSpPr>
          <p:sp>
            <p:nvSpPr>
              <p:cNvPr id="25" name="Freeform 25"/>
              <p:cNvSpPr/>
              <p:nvPr/>
            </p:nvSpPr>
            <p:spPr>
              <a:xfrm>
                <a:off x="0" y="-19812"/>
                <a:ext cx="1474216" cy="2952648"/>
              </a:xfrm>
              <a:custGeom>
                <a:avLst/>
                <a:gdLst/>
                <a:ahLst/>
                <a:cxnLst/>
                <a:rect l="l" t="t" r="r" b="b"/>
                <a:pathLst>
                  <a:path w="1474216" h="2952648">
                    <a:moveTo>
                      <a:pt x="1394587" y="1653560"/>
                    </a:moveTo>
                    <a:lnTo>
                      <a:pt x="395351" y="2866197"/>
                    </a:lnTo>
                    <a:cubicBezTo>
                      <a:pt x="315849" y="2952648"/>
                      <a:pt x="186944" y="2952648"/>
                      <a:pt x="107315" y="2866197"/>
                    </a:cubicBezTo>
                    <a:lnTo>
                      <a:pt x="0" y="2735842"/>
                    </a:lnTo>
                    <a:lnTo>
                      <a:pt x="891286" y="1653560"/>
                    </a:lnTo>
                    <a:cubicBezTo>
                      <a:pt x="970788" y="1557103"/>
                      <a:pt x="970788" y="1400555"/>
                      <a:pt x="891286" y="1304098"/>
                    </a:cubicBezTo>
                    <a:lnTo>
                      <a:pt x="0" y="222586"/>
                    </a:lnTo>
                    <a:lnTo>
                      <a:pt x="107442" y="92231"/>
                    </a:lnTo>
                    <a:cubicBezTo>
                      <a:pt x="186944" y="0"/>
                      <a:pt x="315849" y="0"/>
                      <a:pt x="395478" y="92231"/>
                    </a:cubicBezTo>
                    <a:lnTo>
                      <a:pt x="1394714" y="1304098"/>
                    </a:lnTo>
                    <a:cubicBezTo>
                      <a:pt x="1474216" y="1400554"/>
                      <a:pt x="1474216" y="1557103"/>
                      <a:pt x="1394714" y="1653560"/>
                    </a:cubicBezTo>
                    <a:close/>
                  </a:path>
                </a:pathLst>
              </a:custGeom>
              <a:solidFill>
                <a:srgbClr val="215395"/>
              </a:solidFill>
            </p:spPr>
          </p:sp>
        </p:grpSp>
        <p:grpSp>
          <p:nvGrpSpPr>
            <p:cNvPr id="26" name="Group 26"/>
            <p:cNvGrpSpPr/>
            <p:nvPr/>
          </p:nvGrpSpPr>
          <p:grpSpPr>
            <a:xfrm>
              <a:off x="100678" y="1065896"/>
              <a:ext cx="888023" cy="1650086"/>
              <a:chOff x="0" y="0"/>
              <a:chExt cx="406080" cy="754560"/>
            </a:xfrm>
          </p:grpSpPr>
          <p:sp>
            <p:nvSpPr>
              <p:cNvPr id="27" name="Freeform 27"/>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215395"/>
              </a:solidFill>
            </p:spPr>
          </p:sp>
        </p:grpSp>
        <p:grpSp>
          <p:nvGrpSpPr>
            <p:cNvPr id="28" name="Group 28"/>
            <p:cNvGrpSpPr/>
            <p:nvPr/>
          </p:nvGrpSpPr>
          <p:grpSpPr>
            <a:xfrm>
              <a:off x="758201" y="301122"/>
              <a:ext cx="10796942" cy="3342299"/>
              <a:chOff x="0" y="0"/>
              <a:chExt cx="7925535" cy="2453427"/>
            </a:xfrm>
          </p:grpSpPr>
          <p:sp>
            <p:nvSpPr>
              <p:cNvPr id="29" name="Freeform 29"/>
              <p:cNvSpPr/>
              <p:nvPr/>
            </p:nvSpPr>
            <p:spPr>
              <a:xfrm>
                <a:off x="0" y="0"/>
                <a:ext cx="7982445" cy="2499953"/>
              </a:xfrm>
              <a:custGeom>
                <a:avLst/>
                <a:gdLst/>
                <a:ahLst/>
                <a:cxnLst/>
                <a:rect l="l" t="t" r="r" b="b"/>
                <a:pathLst>
                  <a:path w="7982445" h="2499953">
                    <a:moveTo>
                      <a:pt x="6948250" y="0"/>
                    </a:moveTo>
                    <a:lnTo>
                      <a:pt x="0" y="0"/>
                    </a:lnTo>
                    <a:lnTo>
                      <a:pt x="900454" y="1072139"/>
                    </a:lnTo>
                    <a:cubicBezTo>
                      <a:pt x="942904" y="1122698"/>
                      <a:pt x="964743" y="1189676"/>
                      <a:pt x="964743" y="1256492"/>
                    </a:cubicBezTo>
                    <a:cubicBezTo>
                      <a:pt x="964743" y="1323307"/>
                      <a:pt x="943586" y="1389635"/>
                      <a:pt x="900454" y="1440844"/>
                    </a:cubicBezTo>
                    <a:lnTo>
                      <a:pt x="682" y="2499953"/>
                    </a:lnTo>
                    <a:lnTo>
                      <a:pt x="6947705" y="2499953"/>
                    </a:lnTo>
                    <a:lnTo>
                      <a:pt x="7982445" y="1256492"/>
                    </a:lnTo>
                    <a:lnTo>
                      <a:pt x="6948250" y="0"/>
                    </a:lnTo>
                    <a:close/>
                  </a:path>
                </a:pathLst>
              </a:custGeom>
              <a:solidFill>
                <a:srgbClr val="215395"/>
              </a:solidFill>
            </p:spPr>
          </p:sp>
        </p:grpSp>
        <p:sp>
          <p:nvSpPr>
            <p:cNvPr id="30" name="Freeform 30"/>
            <p:cNvSpPr/>
            <p:nvPr/>
          </p:nvSpPr>
          <p:spPr>
            <a:xfrm>
              <a:off x="2313060" y="1036996"/>
              <a:ext cx="1843677" cy="1852942"/>
            </a:xfrm>
            <a:custGeom>
              <a:avLst/>
              <a:gdLst/>
              <a:ahLst/>
              <a:cxnLst/>
              <a:rect l="l" t="t" r="r" b="b"/>
              <a:pathLst>
                <a:path w="1843677" h="1852942">
                  <a:moveTo>
                    <a:pt x="0" y="0"/>
                  </a:moveTo>
                  <a:lnTo>
                    <a:pt x="1843677" y="0"/>
                  </a:lnTo>
                  <a:lnTo>
                    <a:pt x="1843677" y="1852941"/>
                  </a:lnTo>
                  <a:lnTo>
                    <a:pt x="0" y="18529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1" name="TextBox 31"/>
            <p:cNvSpPr txBox="1"/>
            <p:nvPr/>
          </p:nvSpPr>
          <p:spPr>
            <a:xfrm>
              <a:off x="4423437" y="992642"/>
              <a:ext cx="4276349" cy="1914906"/>
            </a:xfrm>
            <a:prstGeom prst="rect">
              <a:avLst/>
            </a:prstGeom>
          </p:spPr>
          <p:txBody>
            <a:bodyPr lIns="0" tIns="0" rIns="0" bIns="0" rtlCol="0" anchor="t">
              <a:spAutoFit/>
            </a:bodyPr>
            <a:lstStyle/>
            <a:p>
              <a:pPr marL="0" lvl="0" indent="0">
                <a:lnSpc>
                  <a:spcPts val="3863"/>
                </a:lnSpc>
                <a:spcBef>
                  <a:spcPct val="0"/>
                </a:spcBef>
              </a:pPr>
              <a:r>
                <a:rPr lang="en-US" sz="2799" spc="274">
                  <a:solidFill>
                    <a:srgbClr val="FFFFFF"/>
                  </a:solidFill>
                  <a:latin typeface="Barlow"/>
                </a:rPr>
                <a:t>Suscripción a plataforma de monitoreo</a:t>
              </a:r>
            </a:p>
          </p:txBody>
        </p:sp>
        <p:sp>
          <p:nvSpPr>
            <p:cNvPr id="32" name="TextBox 32"/>
            <p:cNvSpPr txBox="1"/>
            <p:nvPr/>
          </p:nvSpPr>
          <p:spPr>
            <a:xfrm>
              <a:off x="8305229" y="1086849"/>
              <a:ext cx="2058593" cy="1496136"/>
            </a:xfrm>
            <a:prstGeom prst="rect">
              <a:avLst/>
            </a:prstGeom>
          </p:spPr>
          <p:txBody>
            <a:bodyPr wrap="square" lIns="0" tIns="0" rIns="0" bIns="0" rtlCol="0" anchor="t">
              <a:spAutoFit/>
            </a:bodyPr>
            <a:lstStyle/>
            <a:p>
              <a:pPr algn="ctr">
                <a:lnSpc>
                  <a:spcPts val="9799"/>
                </a:lnSpc>
              </a:pPr>
              <a:r>
                <a:rPr lang="en-US" sz="6999" dirty="0">
                  <a:solidFill>
                    <a:srgbClr val="FFFFFF"/>
                  </a:solidFill>
                  <a:latin typeface="Barlow Bold"/>
                </a:rPr>
                <a:t>$15</a:t>
              </a:r>
            </a:p>
          </p:txBody>
        </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565" b="-6545"/>
            </a:stretch>
          </a:blipFill>
        </p:spPr>
      </p:sp>
      <p:sp>
        <p:nvSpPr>
          <p:cNvPr id="3" name="Freeform 3"/>
          <p:cNvSpPr/>
          <p:nvPr/>
        </p:nvSpPr>
        <p:spPr>
          <a:xfrm>
            <a:off x="656608" y="8394680"/>
            <a:ext cx="663579" cy="663579"/>
          </a:xfrm>
          <a:custGeom>
            <a:avLst/>
            <a:gdLst/>
            <a:ahLst/>
            <a:cxnLst/>
            <a:rect l="l" t="t" r="r" b="b"/>
            <a:pathLst>
              <a:path w="663579" h="663579">
                <a:moveTo>
                  <a:pt x="0" y="0"/>
                </a:moveTo>
                <a:lnTo>
                  <a:pt x="663578" y="0"/>
                </a:lnTo>
                <a:lnTo>
                  <a:pt x="663578" y="663578"/>
                </a:lnTo>
                <a:lnTo>
                  <a:pt x="0" y="6635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9736" y="3591332"/>
            <a:ext cx="5466926" cy="5466926"/>
          </a:xfrm>
          <a:custGeom>
            <a:avLst/>
            <a:gdLst/>
            <a:ahLst/>
            <a:cxnLst/>
            <a:rect l="l" t="t" r="r" b="b"/>
            <a:pathLst>
              <a:path w="5466926" h="5466926">
                <a:moveTo>
                  <a:pt x="0" y="0"/>
                </a:moveTo>
                <a:lnTo>
                  <a:pt x="5466926" y="0"/>
                </a:lnTo>
                <a:lnTo>
                  <a:pt x="5466926" y="5466926"/>
                </a:lnTo>
                <a:lnTo>
                  <a:pt x="0" y="54669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7956061" y="1233857"/>
            <a:ext cx="7824401" cy="7824401"/>
          </a:xfrm>
          <a:custGeom>
            <a:avLst/>
            <a:gdLst/>
            <a:ahLst/>
            <a:cxnLst/>
            <a:rect l="l" t="t" r="r" b="b"/>
            <a:pathLst>
              <a:path w="7824401" h="7824401">
                <a:moveTo>
                  <a:pt x="0" y="0"/>
                </a:moveTo>
                <a:lnTo>
                  <a:pt x="7824401" y="0"/>
                </a:lnTo>
                <a:lnTo>
                  <a:pt x="7824401" y="7824401"/>
                </a:lnTo>
                <a:lnTo>
                  <a:pt x="0" y="78244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3779160" y="2557619"/>
            <a:ext cx="794677" cy="794677"/>
          </a:xfrm>
          <a:custGeom>
            <a:avLst/>
            <a:gdLst/>
            <a:ahLst/>
            <a:cxnLst/>
            <a:rect l="l" t="t" r="r" b="b"/>
            <a:pathLst>
              <a:path w="794677" h="794677">
                <a:moveTo>
                  <a:pt x="0" y="0"/>
                </a:moveTo>
                <a:lnTo>
                  <a:pt x="794677" y="0"/>
                </a:lnTo>
                <a:lnTo>
                  <a:pt x="794677" y="794677"/>
                </a:lnTo>
                <a:lnTo>
                  <a:pt x="0" y="7946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808689" y="7732967"/>
            <a:ext cx="492481" cy="492481"/>
          </a:xfrm>
          <a:custGeom>
            <a:avLst/>
            <a:gdLst/>
            <a:ahLst/>
            <a:cxnLst/>
            <a:rect l="l" t="t" r="r" b="b"/>
            <a:pathLst>
              <a:path w="492481" h="492481">
                <a:moveTo>
                  <a:pt x="0" y="0"/>
                </a:moveTo>
                <a:lnTo>
                  <a:pt x="492481" y="0"/>
                </a:lnTo>
                <a:lnTo>
                  <a:pt x="492481" y="492481"/>
                </a:lnTo>
                <a:lnTo>
                  <a:pt x="0" y="4924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11370434" y="2256774"/>
            <a:ext cx="1187341" cy="1187341"/>
          </a:xfrm>
          <a:custGeom>
            <a:avLst/>
            <a:gdLst/>
            <a:ahLst/>
            <a:cxnLst/>
            <a:rect l="l" t="t" r="r" b="b"/>
            <a:pathLst>
              <a:path w="1187341" h="1187341">
                <a:moveTo>
                  <a:pt x="0" y="0"/>
                </a:moveTo>
                <a:lnTo>
                  <a:pt x="1187341" y="0"/>
                </a:lnTo>
                <a:lnTo>
                  <a:pt x="1187341" y="1187340"/>
                </a:lnTo>
                <a:lnTo>
                  <a:pt x="0" y="11873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4387765" y="6807572"/>
            <a:ext cx="2365613" cy="2034427"/>
          </a:xfrm>
          <a:custGeom>
            <a:avLst/>
            <a:gdLst/>
            <a:ahLst/>
            <a:cxnLst/>
            <a:rect l="l" t="t" r="r" b="b"/>
            <a:pathLst>
              <a:path w="2365613" h="2034427">
                <a:moveTo>
                  <a:pt x="0" y="0"/>
                </a:moveTo>
                <a:lnTo>
                  <a:pt x="2365614" y="0"/>
                </a:lnTo>
                <a:lnTo>
                  <a:pt x="2365614" y="2034428"/>
                </a:lnTo>
                <a:lnTo>
                  <a:pt x="0" y="20344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13708000" y="6768323"/>
            <a:ext cx="1872581" cy="2112927"/>
          </a:xfrm>
          <a:custGeom>
            <a:avLst/>
            <a:gdLst/>
            <a:ahLst/>
            <a:cxnLst/>
            <a:rect l="l" t="t" r="r" b="b"/>
            <a:pathLst>
              <a:path w="1872581" h="2112927">
                <a:moveTo>
                  <a:pt x="0" y="0"/>
                </a:moveTo>
                <a:lnTo>
                  <a:pt x="1872582" y="0"/>
                </a:lnTo>
                <a:lnTo>
                  <a:pt x="1872582" y="2112926"/>
                </a:lnTo>
                <a:lnTo>
                  <a:pt x="0" y="211292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TextBox 11"/>
          <p:cNvSpPr txBox="1"/>
          <p:nvPr/>
        </p:nvSpPr>
        <p:spPr>
          <a:xfrm>
            <a:off x="1296388" y="1278291"/>
            <a:ext cx="6554898" cy="748030"/>
          </a:xfrm>
          <a:prstGeom prst="rect">
            <a:avLst/>
          </a:prstGeom>
        </p:spPr>
        <p:txBody>
          <a:bodyPr lIns="0" tIns="0" rIns="0" bIns="0" rtlCol="0" anchor="t">
            <a:spAutoFit/>
          </a:bodyPr>
          <a:lstStyle/>
          <a:p>
            <a:pPr>
              <a:lnSpc>
                <a:spcPts val="6020"/>
              </a:lnSpc>
            </a:pPr>
            <a:r>
              <a:rPr lang="en-US" sz="4300">
                <a:solidFill>
                  <a:srgbClr val="92DCEF"/>
                </a:solidFill>
                <a:latin typeface="Barlow Bold"/>
              </a:rPr>
              <a:t>R&amp;D+IMPLEMENTACIÓN</a:t>
            </a:r>
          </a:p>
        </p:txBody>
      </p:sp>
      <p:sp>
        <p:nvSpPr>
          <p:cNvPr id="12" name="TextBox 12"/>
          <p:cNvSpPr txBox="1"/>
          <p:nvPr/>
        </p:nvSpPr>
        <p:spPr>
          <a:xfrm>
            <a:off x="808689" y="8497099"/>
            <a:ext cx="361950" cy="446982"/>
          </a:xfrm>
          <a:prstGeom prst="rect">
            <a:avLst/>
          </a:prstGeom>
        </p:spPr>
        <p:txBody>
          <a:bodyPr wrap="square" lIns="0" tIns="0" rIns="0" bIns="0" rtlCol="0" anchor="t">
            <a:spAutoFit/>
          </a:bodyPr>
          <a:lstStyle/>
          <a:p>
            <a:pPr algn="ctr">
              <a:lnSpc>
                <a:spcPts val="3925"/>
              </a:lnSpc>
            </a:pPr>
            <a:r>
              <a:rPr lang="en-US" sz="2803" dirty="0">
                <a:solidFill>
                  <a:srgbClr val="FFFFFF"/>
                </a:solidFill>
                <a:latin typeface="Barlow Bold"/>
              </a:rPr>
              <a:t>$1</a:t>
            </a:r>
          </a:p>
        </p:txBody>
      </p:sp>
      <p:sp>
        <p:nvSpPr>
          <p:cNvPr id="13" name="TextBox 13"/>
          <p:cNvSpPr txBox="1"/>
          <p:nvPr/>
        </p:nvSpPr>
        <p:spPr>
          <a:xfrm>
            <a:off x="10205628" y="3387876"/>
            <a:ext cx="3325267" cy="2548440"/>
          </a:xfrm>
          <a:prstGeom prst="rect">
            <a:avLst/>
          </a:prstGeom>
        </p:spPr>
        <p:txBody>
          <a:bodyPr lIns="0" tIns="0" rIns="0" bIns="0" rtlCol="0" anchor="t">
            <a:spAutoFit/>
          </a:bodyPr>
          <a:lstStyle/>
          <a:p>
            <a:pPr algn="ctr">
              <a:lnSpc>
                <a:spcPts val="20709"/>
              </a:lnSpc>
            </a:pPr>
            <a:r>
              <a:rPr lang="en-US" sz="14792">
                <a:solidFill>
                  <a:srgbClr val="FFFFFF"/>
                </a:solidFill>
                <a:latin typeface="Barlow Bold"/>
              </a:rPr>
              <a:t>$113</a:t>
            </a:r>
          </a:p>
        </p:txBody>
      </p:sp>
      <p:sp>
        <p:nvSpPr>
          <p:cNvPr id="14" name="TextBox 14"/>
          <p:cNvSpPr txBox="1"/>
          <p:nvPr/>
        </p:nvSpPr>
        <p:spPr>
          <a:xfrm>
            <a:off x="8057071" y="317836"/>
            <a:ext cx="7622381" cy="748030"/>
          </a:xfrm>
          <a:prstGeom prst="rect">
            <a:avLst/>
          </a:prstGeom>
        </p:spPr>
        <p:txBody>
          <a:bodyPr lIns="0" tIns="0" rIns="0" bIns="0" rtlCol="0" anchor="t">
            <a:spAutoFit/>
          </a:bodyPr>
          <a:lstStyle/>
          <a:p>
            <a:pPr marL="0" lvl="0" indent="0" algn="l">
              <a:lnSpc>
                <a:spcPts val="6020"/>
              </a:lnSpc>
              <a:spcBef>
                <a:spcPct val="0"/>
              </a:spcBef>
            </a:pPr>
            <a:r>
              <a:rPr lang="en-US" sz="4300" u="none" strike="noStrike">
                <a:solidFill>
                  <a:srgbClr val="92DCEF"/>
                </a:solidFill>
                <a:latin typeface="Barlow Bold"/>
              </a:rPr>
              <a:t>COSTO SOCIAL DEL CARBONO</a:t>
            </a:r>
          </a:p>
        </p:txBody>
      </p:sp>
      <p:sp>
        <p:nvSpPr>
          <p:cNvPr id="15" name="TextBox 15"/>
          <p:cNvSpPr txBox="1"/>
          <p:nvPr/>
        </p:nvSpPr>
        <p:spPr>
          <a:xfrm>
            <a:off x="2743200" y="4478749"/>
            <a:ext cx="2827372" cy="1189941"/>
          </a:xfrm>
          <a:prstGeom prst="rect">
            <a:avLst/>
          </a:prstGeom>
        </p:spPr>
        <p:txBody>
          <a:bodyPr wrap="square" lIns="0" tIns="0" rIns="0" bIns="0" rtlCol="0" anchor="t">
            <a:spAutoFit/>
          </a:bodyPr>
          <a:lstStyle/>
          <a:p>
            <a:pPr algn="ctr">
              <a:lnSpc>
                <a:spcPts val="10352"/>
              </a:lnSpc>
            </a:pPr>
            <a:r>
              <a:rPr lang="en-US" sz="7394" dirty="0">
                <a:solidFill>
                  <a:srgbClr val="FFFFFF"/>
                </a:solidFill>
                <a:latin typeface="Barlow Bold"/>
              </a:rPr>
              <a:t>$68.89</a:t>
            </a:r>
          </a:p>
        </p:txBody>
      </p:sp>
      <p:sp>
        <p:nvSpPr>
          <p:cNvPr id="16" name="Freeform 16"/>
          <p:cNvSpPr/>
          <p:nvPr/>
        </p:nvSpPr>
        <p:spPr>
          <a:xfrm>
            <a:off x="15987826" y="7471254"/>
            <a:ext cx="1587005" cy="1587005"/>
          </a:xfrm>
          <a:custGeom>
            <a:avLst/>
            <a:gdLst/>
            <a:ahLst/>
            <a:cxnLst/>
            <a:rect l="l" t="t" r="r" b="b"/>
            <a:pathLst>
              <a:path w="1587005" h="1587005">
                <a:moveTo>
                  <a:pt x="0" y="0"/>
                </a:moveTo>
                <a:lnTo>
                  <a:pt x="1587004" y="0"/>
                </a:lnTo>
                <a:lnTo>
                  <a:pt x="1587004" y="1587004"/>
                </a:lnTo>
                <a:lnTo>
                  <a:pt x="0" y="15870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16419819" y="6621702"/>
            <a:ext cx="723019" cy="723019"/>
          </a:xfrm>
          <a:custGeom>
            <a:avLst/>
            <a:gdLst/>
            <a:ahLst/>
            <a:cxnLst/>
            <a:rect l="l" t="t" r="r" b="b"/>
            <a:pathLst>
              <a:path w="723019" h="723019">
                <a:moveTo>
                  <a:pt x="0" y="0"/>
                </a:moveTo>
                <a:lnTo>
                  <a:pt x="723018" y="0"/>
                </a:lnTo>
                <a:lnTo>
                  <a:pt x="723018" y="723018"/>
                </a:lnTo>
                <a:lnTo>
                  <a:pt x="0" y="7230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16154400" y="7923265"/>
            <a:ext cx="1162709" cy="709040"/>
          </a:xfrm>
          <a:prstGeom prst="rect">
            <a:avLst/>
          </a:prstGeom>
        </p:spPr>
        <p:txBody>
          <a:bodyPr wrap="square" lIns="0" tIns="0" rIns="0" bIns="0" rtlCol="0" anchor="t">
            <a:spAutoFit/>
          </a:bodyPr>
          <a:lstStyle/>
          <a:p>
            <a:pPr algn="ctr">
              <a:lnSpc>
                <a:spcPts val="6152"/>
              </a:lnSpc>
            </a:pPr>
            <a:r>
              <a:rPr lang="en-US" sz="4394" dirty="0">
                <a:solidFill>
                  <a:srgbClr val="FFFFFF"/>
                </a:solidFill>
                <a:latin typeface="Barlow Bold"/>
              </a:rPr>
              <a:t>$7.4</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82910" y="0"/>
            <a:ext cx="9856073" cy="10287000"/>
          </a:xfrm>
          <a:custGeom>
            <a:avLst/>
            <a:gdLst/>
            <a:ahLst/>
            <a:cxnLst/>
            <a:rect l="l" t="t" r="r" b="b"/>
            <a:pathLst>
              <a:path w="9856073" h="10287000">
                <a:moveTo>
                  <a:pt x="0" y="0"/>
                </a:moveTo>
                <a:lnTo>
                  <a:pt x="9856073" y="0"/>
                </a:lnTo>
                <a:lnTo>
                  <a:pt x="9856073" y="10287000"/>
                </a:lnTo>
                <a:lnTo>
                  <a:pt x="0" y="10287000"/>
                </a:lnTo>
                <a:lnTo>
                  <a:pt x="0" y="0"/>
                </a:lnTo>
                <a:close/>
              </a:path>
            </a:pathLst>
          </a:custGeom>
          <a:blipFill>
            <a:blip r:embed="rId3"/>
            <a:stretch>
              <a:fillRect/>
            </a:stretch>
          </a:blipFill>
        </p:spPr>
      </p:sp>
      <p:grpSp>
        <p:nvGrpSpPr>
          <p:cNvPr id="3" name="Group 3"/>
          <p:cNvGrpSpPr/>
          <p:nvPr/>
        </p:nvGrpSpPr>
        <p:grpSpPr>
          <a:xfrm rot="-3510592">
            <a:off x="13701084" y="6789428"/>
            <a:ext cx="9835629" cy="3086100"/>
            <a:chOff x="0" y="0"/>
            <a:chExt cx="2590454" cy="812800"/>
          </a:xfrm>
        </p:grpSpPr>
        <p:sp>
          <p:nvSpPr>
            <p:cNvPr id="4" name="Freeform 4"/>
            <p:cNvSpPr/>
            <p:nvPr/>
          </p:nvSpPr>
          <p:spPr>
            <a:xfrm>
              <a:off x="0" y="0"/>
              <a:ext cx="2590454" cy="812800"/>
            </a:xfrm>
            <a:custGeom>
              <a:avLst/>
              <a:gdLst/>
              <a:ahLst/>
              <a:cxnLst/>
              <a:rect l="l" t="t" r="r" b="b"/>
              <a:pathLst>
                <a:path w="2590454" h="812800">
                  <a:moveTo>
                    <a:pt x="0" y="0"/>
                  </a:moveTo>
                  <a:lnTo>
                    <a:pt x="2590454" y="0"/>
                  </a:lnTo>
                  <a:lnTo>
                    <a:pt x="2590454" y="812800"/>
                  </a:lnTo>
                  <a:lnTo>
                    <a:pt x="0" y="812800"/>
                  </a:lnTo>
                  <a:close/>
                </a:path>
              </a:pathLst>
            </a:custGeom>
            <a:solidFill>
              <a:srgbClr val="0DACEA"/>
            </a:solidFill>
          </p:spPr>
        </p:sp>
        <p:sp>
          <p:nvSpPr>
            <p:cNvPr id="5" name="TextBox 5"/>
            <p:cNvSpPr txBox="1"/>
            <p:nvPr/>
          </p:nvSpPr>
          <p:spPr>
            <a:xfrm>
              <a:off x="0" y="-47625"/>
              <a:ext cx="2590454" cy="860425"/>
            </a:xfrm>
            <a:prstGeom prst="rect">
              <a:avLst/>
            </a:prstGeom>
          </p:spPr>
          <p:txBody>
            <a:bodyPr lIns="50800" tIns="50800" rIns="50800" bIns="50800" rtlCol="0" anchor="ctr"/>
            <a:lstStyle/>
            <a:p>
              <a:pPr algn="ctr">
                <a:lnSpc>
                  <a:spcPts val="3490"/>
                </a:lnSpc>
              </a:pPr>
              <a:endParaRPr/>
            </a:p>
          </p:txBody>
        </p:sp>
      </p:grpSp>
      <p:grpSp>
        <p:nvGrpSpPr>
          <p:cNvPr id="6" name="Group 6"/>
          <p:cNvGrpSpPr/>
          <p:nvPr/>
        </p:nvGrpSpPr>
        <p:grpSpPr>
          <a:xfrm rot="-3510592">
            <a:off x="14126778" y="7096539"/>
            <a:ext cx="9835629" cy="3086100"/>
            <a:chOff x="0" y="0"/>
            <a:chExt cx="2590454" cy="812800"/>
          </a:xfrm>
        </p:grpSpPr>
        <p:sp>
          <p:nvSpPr>
            <p:cNvPr id="7" name="Freeform 7"/>
            <p:cNvSpPr/>
            <p:nvPr/>
          </p:nvSpPr>
          <p:spPr>
            <a:xfrm>
              <a:off x="0" y="0"/>
              <a:ext cx="2590454" cy="812800"/>
            </a:xfrm>
            <a:custGeom>
              <a:avLst/>
              <a:gdLst/>
              <a:ahLst/>
              <a:cxnLst/>
              <a:rect l="l" t="t" r="r" b="b"/>
              <a:pathLst>
                <a:path w="2590454" h="812800">
                  <a:moveTo>
                    <a:pt x="0" y="0"/>
                  </a:moveTo>
                  <a:lnTo>
                    <a:pt x="2590454" y="0"/>
                  </a:lnTo>
                  <a:lnTo>
                    <a:pt x="2590454" y="812800"/>
                  </a:lnTo>
                  <a:lnTo>
                    <a:pt x="0" y="812800"/>
                  </a:lnTo>
                  <a:close/>
                </a:path>
              </a:pathLst>
            </a:custGeom>
            <a:solidFill>
              <a:srgbClr val="256DB7"/>
            </a:solidFill>
          </p:spPr>
        </p:sp>
        <p:sp>
          <p:nvSpPr>
            <p:cNvPr id="8" name="TextBox 8"/>
            <p:cNvSpPr txBox="1"/>
            <p:nvPr/>
          </p:nvSpPr>
          <p:spPr>
            <a:xfrm>
              <a:off x="0" y="-47625"/>
              <a:ext cx="2590454" cy="860425"/>
            </a:xfrm>
            <a:prstGeom prst="rect">
              <a:avLst/>
            </a:prstGeom>
          </p:spPr>
          <p:txBody>
            <a:bodyPr lIns="50800" tIns="50800" rIns="50800" bIns="50800" rtlCol="0" anchor="ctr"/>
            <a:lstStyle/>
            <a:p>
              <a:pPr algn="ctr">
                <a:lnSpc>
                  <a:spcPts val="3490"/>
                </a:lnSpc>
              </a:pPr>
              <a:endParaRPr/>
            </a:p>
          </p:txBody>
        </p:sp>
      </p:grpSp>
      <p:grpSp>
        <p:nvGrpSpPr>
          <p:cNvPr id="9" name="Group 9"/>
          <p:cNvGrpSpPr/>
          <p:nvPr/>
        </p:nvGrpSpPr>
        <p:grpSpPr>
          <a:xfrm rot="7316965">
            <a:off x="-5167545" y="-359094"/>
            <a:ext cx="9835629" cy="3086100"/>
            <a:chOff x="0" y="0"/>
            <a:chExt cx="2590454" cy="812800"/>
          </a:xfrm>
        </p:grpSpPr>
        <p:sp>
          <p:nvSpPr>
            <p:cNvPr id="10" name="Freeform 10"/>
            <p:cNvSpPr/>
            <p:nvPr/>
          </p:nvSpPr>
          <p:spPr>
            <a:xfrm>
              <a:off x="0" y="0"/>
              <a:ext cx="2590454" cy="812800"/>
            </a:xfrm>
            <a:custGeom>
              <a:avLst/>
              <a:gdLst/>
              <a:ahLst/>
              <a:cxnLst/>
              <a:rect l="l" t="t" r="r" b="b"/>
              <a:pathLst>
                <a:path w="2590454" h="812800">
                  <a:moveTo>
                    <a:pt x="0" y="0"/>
                  </a:moveTo>
                  <a:lnTo>
                    <a:pt x="2590454" y="0"/>
                  </a:lnTo>
                  <a:lnTo>
                    <a:pt x="2590454" y="812800"/>
                  </a:lnTo>
                  <a:lnTo>
                    <a:pt x="0" y="812800"/>
                  </a:lnTo>
                  <a:close/>
                </a:path>
              </a:pathLst>
            </a:custGeom>
            <a:solidFill>
              <a:srgbClr val="0DACEA"/>
            </a:solidFill>
          </p:spPr>
        </p:sp>
        <p:sp>
          <p:nvSpPr>
            <p:cNvPr id="11" name="TextBox 11"/>
            <p:cNvSpPr txBox="1"/>
            <p:nvPr/>
          </p:nvSpPr>
          <p:spPr>
            <a:xfrm>
              <a:off x="0" y="-47625"/>
              <a:ext cx="2590454" cy="860425"/>
            </a:xfrm>
            <a:prstGeom prst="rect">
              <a:avLst/>
            </a:prstGeom>
          </p:spPr>
          <p:txBody>
            <a:bodyPr lIns="50800" tIns="50800" rIns="50800" bIns="50800" rtlCol="0" anchor="ctr"/>
            <a:lstStyle/>
            <a:p>
              <a:pPr algn="ctr">
                <a:lnSpc>
                  <a:spcPts val="3490"/>
                </a:lnSpc>
              </a:pPr>
              <a:endParaRPr/>
            </a:p>
          </p:txBody>
        </p:sp>
      </p:grpSp>
      <p:grpSp>
        <p:nvGrpSpPr>
          <p:cNvPr id="12" name="Group 12"/>
          <p:cNvGrpSpPr/>
          <p:nvPr/>
        </p:nvGrpSpPr>
        <p:grpSpPr>
          <a:xfrm rot="7316965">
            <a:off x="-5590763" y="-669606"/>
            <a:ext cx="9835629" cy="3086100"/>
            <a:chOff x="0" y="0"/>
            <a:chExt cx="2590454" cy="812800"/>
          </a:xfrm>
        </p:grpSpPr>
        <p:sp>
          <p:nvSpPr>
            <p:cNvPr id="13" name="Freeform 13"/>
            <p:cNvSpPr/>
            <p:nvPr/>
          </p:nvSpPr>
          <p:spPr>
            <a:xfrm>
              <a:off x="0" y="0"/>
              <a:ext cx="2590454" cy="812800"/>
            </a:xfrm>
            <a:custGeom>
              <a:avLst/>
              <a:gdLst/>
              <a:ahLst/>
              <a:cxnLst/>
              <a:rect l="l" t="t" r="r" b="b"/>
              <a:pathLst>
                <a:path w="2590454" h="812800">
                  <a:moveTo>
                    <a:pt x="0" y="0"/>
                  </a:moveTo>
                  <a:lnTo>
                    <a:pt x="2590454" y="0"/>
                  </a:lnTo>
                  <a:lnTo>
                    <a:pt x="2590454" y="812800"/>
                  </a:lnTo>
                  <a:lnTo>
                    <a:pt x="0" y="812800"/>
                  </a:lnTo>
                  <a:close/>
                </a:path>
              </a:pathLst>
            </a:custGeom>
            <a:solidFill>
              <a:srgbClr val="256DB7"/>
            </a:solidFill>
          </p:spPr>
        </p:sp>
        <p:sp>
          <p:nvSpPr>
            <p:cNvPr id="14" name="TextBox 14"/>
            <p:cNvSpPr txBox="1"/>
            <p:nvPr/>
          </p:nvSpPr>
          <p:spPr>
            <a:xfrm>
              <a:off x="0" y="-47625"/>
              <a:ext cx="2590454" cy="860425"/>
            </a:xfrm>
            <a:prstGeom prst="rect">
              <a:avLst/>
            </a:prstGeom>
          </p:spPr>
          <p:txBody>
            <a:bodyPr lIns="50800" tIns="50800" rIns="50800" bIns="50800" rtlCol="0" anchor="ctr"/>
            <a:lstStyle/>
            <a:p>
              <a:pPr algn="ctr">
                <a:lnSpc>
                  <a:spcPts val="3490"/>
                </a:lnSpc>
              </a:pPr>
              <a:endParaRPr/>
            </a:p>
          </p:txBody>
        </p:sp>
      </p:grpSp>
      <p:sp>
        <p:nvSpPr>
          <p:cNvPr id="15" name="Freeform 15"/>
          <p:cNvSpPr/>
          <p:nvPr/>
        </p:nvSpPr>
        <p:spPr>
          <a:xfrm>
            <a:off x="1028700" y="4132061"/>
            <a:ext cx="2896865" cy="2896865"/>
          </a:xfrm>
          <a:custGeom>
            <a:avLst/>
            <a:gdLst/>
            <a:ahLst/>
            <a:cxnLst/>
            <a:rect l="l" t="t" r="r" b="b"/>
            <a:pathLst>
              <a:path w="2896865" h="2896865">
                <a:moveTo>
                  <a:pt x="0" y="0"/>
                </a:moveTo>
                <a:lnTo>
                  <a:pt x="2896865" y="0"/>
                </a:lnTo>
                <a:lnTo>
                  <a:pt x="2896865" y="2896865"/>
                </a:lnTo>
                <a:lnTo>
                  <a:pt x="0" y="2896865"/>
                </a:lnTo>
                <a:lnTo>
                  <a:pt x="0" y="0"/>
                </a:lnTo>
                <a:close/>
              </a:path>
            </a:pathLst>
          </a:custGeom>
          <a:blipFill>
            <a:blip r:embed="rId4"/>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82910" y="0"/>
            <a:ext cx="9856073" cy="10287000"/>
          </a:xfrm>
          <a:custGeom>
            <a:avLst/>
            <a:gdLst/>
            <a:ahLst/>
            <a:cxnLst/>
            <a:rect l="l" t="t" r="r" b="b"/>
            <a:pathLst>
              <a:path w="9856073" h="10287000">
                <a:moveTo>
                  <a:pt x="0" y="0"/>
                </a:moveTo>
                <a:lnTo>
                  <a:pt x="9856073" y="0"/>
                </a:lnTo>
                <a:lnTo>
                  <a:pt x="9856073" y="10287000"/>
                </a:lnTo>
                <a:lnTo>
                  <a:pt x="0" y="10287000"/>
                </a:lnTo>
                <a:lnTo>
                  <a:pt x="0" y="0"/>
                </a:lnTo>
                <a:close/>
              </a:path>
            </a:pathLst>
          </a:custGeom>
          <a:blipFill>
            <a:blip r:embed="rId2"/>
            <a:stretch>
              <a:fillRect/>
            </a:stretch>
          </a:blipFill>
        </p:spPr>
      </p:sp>
      <p:grpSp>
        <p:nvGrpSpPr>
          <p:cNvPr id="3" name="Group 3"/>
          <p:cNvGrpSpPr/>
          <p:nvPr/>
        </p:nvGrpSpPr>
        <p:grpSpPr>
          <a:xfrm rot="-3510592">
            <a:off x="13701084" y="6789428"/>
            <a:ext cx="9835629" cy="3086100"/>
            <a:chOff x="0" y="0"/>
            <a:chExt cx="2590454" cy="812800"/>
          </a:xfrm>
        </p:grpSpPr>
        <p:sp>
          <p:nvSpPr>
            <p:cNvPr id="4" name="Freeform 4"/>
            <p:cNvSpPr/>
            <p:nvPr/>
          </p:nvSpPr>
          <p:spPr>
            <a:xfrm>
              <a:off x="0" y="0"/>
              <a:ext cx="2590454" cy="812800"/>
            </a:xfrm>
            <a:custGeom>
              <a:avLst/>
              <a:gdLst/>
              <a:ahLst/>
              <a:cxnLst/>
              <a:rect l="l" t="t" r="r" b="b"/>
              <a:pathLst>
                <a:path w="2590454" h="812800">
                  <a:moveTo>
                    <a:pt x="0" y="0"/>
                  </a:moveTo>
                  <a:lnTo>
                    <a:pt x="2590454" y="0"/>
                  </a:lnTo>
                  <a:lnTo>
                    <a:pt x="2590454" y="812800"/>
                  </a:lnTo>
                  <a:lnTo>
                    <a:pt x="0" y="812800"/>
                  </a:lnTo>
                  <a:close/>
                </a:path>
              </a:pathLst>
            </a:custGeom>
            <a:solidFill>
              <a:srgbClr val="0DACEA"/>
            </a:solidFill>
          </p:spPr>
        </p:sp>
        <p:sp>
          <p:nvSpPr>
            <p:cNvPr id="5" name="TextBox 5"/>
            <p:cNvSpPr txBox="1"/>
            <p:nvPr/>
          </p:nvSpPr>
          <p:spPr>
            <a:xfrm>
              <a:off x="0" y="-47625"/>
              <a:ext cx="2590454" cy="860425"/>
            </a:xfrm>
            <a:prstGeom prst="rect">
              <a:avLst/>
            </a:prstGeom>
          </p:spPr>
          <p:txBody>
            <a:bodyPr lIns="50800" tIns="50800" rIns="50800" bIns="50800" rtlCol="0" anchor="ctr"/>
            <a:lstStyle/>
            <a:p>
              <a:pPr algn="ctr">
                <a:lnSpc>
                  <a:spcPts val="3490"/>
                </a:lnSpc>
              </a:pPr>
              <a:endParaRPr/>
            </a:p>
          </p:txBody>
        </p:sp>
      </p:grpSp>
      <p:grpSp>
        <p:nvGrpSpPr>
          <p:cNvPr id="6" name="Group 6"/>
          <p:cNvGrpSpPr/>
          <p:nvPr/>
        </p:nvGrpSpPr>
        <p:grpSpPr>
          <a:xfrm rot="-3510592">
            <a:off x="14126778" y="7096539"/>
            <a:ext cx="9835629" cy="3086100"/>
            <a:chOff x="0" y="0"/>
            <a:chExt cx="2590454" cy="812800"/>
          </a:xfrm>
        </p:grpSpPr>
        <p:sp>
          <p:nvSpPr>
            <p:cNvPr id="7" name="Freeform 7"/>
            <p:cNvSpPr/>
            <p:nvPr/>
          </p:nvSpPr>
          <p:spPr>
            <a:xfrm>
              <a:off x="0" y="0"/>
              <a:ext cx="2590454" cy="812800"/>
            </a:xfrm>
            <a:custGeom>
              <a:avLst/>
              <a:gdLst/>
              <a:ahLst/>
              <a:cxnLst/>
              <a:rect l="l" t="t" r="r" b="b"/>
              <a:pathLst>
                <a:path w="2590454" h="812800">
                  <a:moveTo>
                    <a:pt x="0" y="0"/>
                  </a:moveTo>
                  <a:lnTo>
                    <a:pt x="2590454" y="0"/>
                  </a:lnTo>
                  <a:lnTo>
                    <a:pt x="2590454" y="812800"/>
                  </a:lnTo>
                  <a:lnTo>
                    <a:pt x="0" y="812800"/>
                  </a:lnTo>
                  <a:close/>
                </a:path>
              </a:pathLst>
            </a:custGeom>
            <a:solidFill>
              <a:srgbClr val="256DB7"/>
            </a:solidFill>
          </p:spPr>
        </p:sp>
        <p:sp>
          <p:nvSpPr>
            <p:cNvPr id="8" name="TextBox 8"/>
            <p:cNvSpPr txBox="1"/>
            <p:nvPr/>
          </p:nvSpPr>
          <p:spPr>
            <a:xfrm>
              <a:off x="0" y="-47625"/>
              <a:ext cx="2590454" cy="860425"/>
            </a:xfrm>
            <a:prstGeom prst="rect">
              <a:avLst/>
            </a:prstGeom>
          </p:spPr>
          <p:txBody>
            <a:bodyPr lIns="50800" tIns="50800" rIns="50800" bIns="50800" rtlCol="0" anchor="ctr"/>
            <a:lstStyle/>
            <a:p>
              <a:pPr algn="ctr">
                <a:lnSpc>
                  <a:spcPts val="3490"/>
                </a:lnSpc>
              </a:pPr>
              <a:endParaRPr/>
            </a:p>
          </p:txBody>
        </p:sp>
      </p:grpSp>
      <p:grpSp>
        <p:nvGrpSpPr>
          <p:cNvPr id="9" name="Group 9"/>
          <p:cNvGrpSpPr/>
          <p:nvPr/>
        </p:nvGrpSpPr>
        <p:grpSpPr>
          <a:xfrm rot="7316965">
            <a:off x="-5167545" y="-359094"/>
            <a:ext cx="9835629" cy="3086100"/>
            <a:chOff x="0" y="0"/>
            <a:chExt cx="2590454" cy="812800"/>
          </a:xfrm>
        </p:grpSpPr>
        <p:sp>
          <p:nvSpPr>
            <p:cNvPr id="10" name="Freeform 10"/>
            <p:cNvSpPr/>
            <p:nvPr/>
          </p:nvSpPr>
          <p:spPr>
            <a:xfrm>
              <a:off x="0" y="0"/>
              <a:ext cx="2590454" cy="812800"/>
            </a:xfrm>
            <a:custGeom>
              <a:avLst/>
              <a:gdLst/>
              <a:ahLst/>
              <a:cxnLst/>
              <a:rect l="l" t="t" r="r" b="b"/>
              <a:pathLst>
                <a:path w="2590454" h="812800">
                  <a:moveTo>
                    <a:pt x="0" y="0"/>
                  </a:moveTo>
                  <a:lnTo>
                    <a:pt x="2590454" y="0"/>
                  </a:lnTo>
                  <a:lnTo>
                    <a:pt x="2590454" y="812800"/>
                  </a:lnTo>
                  <a:lnTo>
                    <a:pt x="0" y="812800"/>
                  </a:lnTo>
                  <a:close/>
                </a:path>
              </a:pathLst>
            </a:custGeom>
            <a:solidFill>
              <a:srgbClr val="0DACEA"/>
            </a:solidFill>
          </p:spPr>
        </p:sp>
        <p:sp>
          <p:nvSpPr>
            <p:cNvPr id="11" name="TextBox 11"/>
            <p:cNvSpPr txBox="1"/>
            <p:nvPr/>
          </p:nvSpPr>
          <p:spPr>
            <a:xfrm>
              <a:off x="0" y="-47625"/>
              <a:ext cx="2590454" cy="860425"/>
            </a:xfrm>
            <a:prstGeom prst="rect">
              <a:avLst/>
            </a:prstGeom>
          </p:spPr>
          <p:txBody>
            <a:bodyPr lIns="50800" tIns="50800" rIns="50800" bIns="50800" rtlCol="0" anchor="ctr"/>
            <a:lstStyle/>
            <a:p>
              <a:pPr algn="ctr">
                <a:lnSpc>
                  <a:spcPts val="3490"/>
                </a:lnSpc>
              </a:pPr>
              <a:endParaRPr/>
            </a:p>
          </p:txBody>
        </p:sp>
      </p:grpSp>
      <p:grpSp>
        <p:nvGrpSpPr>
          <p:cNvPr id="12" name="Group 12"/>
          <p:cNvGrpSpPr/>
          <p:nvPr/>
        </p:nvGrpSpPr>
        <p:grpSpPr>
          <a:xfrm rot="7316965">
            <a:off x="-5590763" y="-669606"/>
            <a:ext cx="9835629" cy="3086100"/>
            <a:chOff x="0" y="0"/>
            <a:chExt cx="2590454" cy="812800"/>
          </a:xfrm>
        </p:grpSpPr>
        <p:sp>
          <p:nvSpPr>
            <p:cNvPr id="13" name="Freeform 13"/>
            <p:cNvSpPr/>
            <p:nvPr/>
          </p:nvSpPr>
          <p:spPr>
            <a:xfrm>
              <a:off x="0" y="0"/>
              <a:ext cx="2590454" cy="812800"/>
            </a:xfrm>
            <a:custGeom>
              <a:avLst/>
              <a:gdLst/>
              <a:ahLst/>
              <a:cxnLst/>
              <a:rect l="l" t="t" r="r" b="b"/>
              <a:pathLst>
                <a:path w="2590454" h="812800">
                  <a:moveTo>
                    <a:pt x="0" y="0"/>
                  </a:moveTo>
                  <a:lnTo>
                    <a:pt x="2590454" y="0"/>
                  </a:lnTo>
                  <a:lnTo>
                    <a:pt x="2590454" y="812800"/>
                  </a:lnTo>
                  <a:lnTo>
                    <a:pt x="0" y="812800"/>
                  </a:lnTo>
                  <a:close/>
                </a:path>
              </a:pathLst>
            </a:custGeom>
            <a:solidFill>
              <a:srgbClr val="256DB7"/>
            </a:solidFill>
          </p:spPr>
        </p:sp>
        <p:sp>
          <p:nvSpPr>
            <p:cNvPr id="14" name="TextBox 14"/>
            <p:cNvSpPr txBox="1"/>
            <p:nvPr/>
          </p:nvSpPr>
          <p:spPr>
            <a:xfrm>
              <a:off x="0" y="-47625"/>
              <a:ext cx="2590454" cy="860425"/>
            </a:xfrm>
            <a:prstGeom prst="rect">
              <a:avLst/>
            </a:prstGeom>
          </p:spPr>
          <p:txBody>
            <a:bodyPr lIns="50800" tIns="50800" rIns="50800" bIns="50800" rtlCol="0" anchor="ctr"/>
            <a:lstStyle/>
            <a:p>
              <a:pPr algn="ctr">
                <a:lnSpc>
                  <a:spcPts val="3490"/>
                </a:lnSpc>
              </a:pPr>
              <a:endParaRPr/>
            </a:p>
          </p:txBody>
        </p:sp>
      </p:grpSp>
      <p:sp>
        <p:nvSpPr>
          <p:cNvPr id="15" name="Freeform 15"/>
          <p:cNvSpPr/>
          <p:nvPr/>
        </p:nvSpPr>
        <p:spPr>
          <a:xfrm>
            <a:off x="1028700" y="4132061"/>
            <a:ext cx="2896865" cy="2896865"/>
          </a:xfrm>
          <a:custGeom>
            <a:avLst/>
            <a:gdLst/>
            <a:ahLst/>
            <a:cxnLst/>
            <a:rect l="l" t="t" r="r" b="b"/>
            <a:pathLst>
              <a:path w="2896865" h="2896865">
                <a:moveTo>
                  <a:pt x="0" y="0"/>
                </a:moveTo>
                <a:lnTo>
                  <a:pt x="2896865" y="0"/>
                </a:lnTo>
                <a:lnTo>
                  <a:pt x="2896865" y="2896865"/>
                </a:lnTo>
                <a:lnTo>
                  <a:pt x="0" y="2896865"/>
                </a:lnTo>
                <a:lnTo>
                  <a:pt x="0" y="0"/>
                </a:lnTo>
                <a:close/>
              </a:path>
            </a:pathLst>
          </a:custGeom>
          <a:blipFill>
            <a:blip r:embed="rId3"/>
            <a:stretch>
              <a:fillRect/>
            </a:stretch>
          </a:blipFill>
        </p:spPr>
      </p:sp>
      <p:grpSp>
        <p:nvGrpSpPr>
          <p:cNvPr id="16" name="Group 16"/>
          <p:cNvGrpSpPr/>
          <p:nvPr/>
        </p:nvGrpSpPr>
        <p:grpSpPr>
          <a:xfrm rot="1310058">
            <a:off x="3341253" y="5821932"/>
            <a:ext cx="3899658" cy="1303552"/>
            <a:chOff x="0" y="0"/>
            <a:chExt cx="1702086" cy="568962"/>
          </a:xfrm>
        </p:grpSpPr>
        <p:sp>
          <p:nvSpPr>
            <p:cNvPr id="17" name="Freeform 17"/>
            <p:cNvSpPr/>
            <p:nvPr/>
          </p:nvSpPr>
          <p:spPr>
            <a:xfrm>
              <a:off x="0" y="0"/>
              <a:ext cx="1702086" cy="568962"/>
            </a:xfrm>
            <a:custGeom>
              <a:avLst/>
              <a:gdLst/>
              <a:ahLst/>
              <a:cxnLst/>
              <a:rect l="l" t="t" r="r" b="b"/>
              <a:pathLst>
                <a:path w="1702086" h="568962">
                  <a:moveTo>
                    <a:pt x="1702086" y="284481"/>
                  </a:moveTo>
                  <a:lnTo>
                    <a:pt x="1295686" y="0"/>
                  </a:lnTo>
                  <a:lnTo>
                    <a:pt x="1295686" y="203200"/>
                  </a:lnTo>
                  <a:lnTo>
                    <a:pt x="0" y="203200"/>
                  </a:lnTo>
                  <a:lnTo>
                    <a:pt x="0" y="365762"/>
                  </a:lnTo>
                  <a:lnTo>
                    <a:pt x="1295686" y="365762"/>
                  </a:lnTo>
                  <a:lnTo>
                    <a:pt x="1295686" y="568962"/>
                  </a:lnTo>
                  <a:lnTo>
                    <a:pt x="1702086" y="284481"/>
                  </a:lnTo>
                  <a:close/>
                </a:path>
              </a:pathLst>
            </a:custGeom>
            <a:solidFill>
              <a:srgbClr val="FF3131">
                <a:alpha val="45882"/>
              </a:srgbClr>
            </a:solidFill>
          </p:spPr>
        </p:sp>
        <p:sp>
          <p:nvSpPr>
            <p:cNvPr id="18" name="TextBox 18"/>
            <p:cNvSpPr txBox="1"/>
            <p:nvPr/>
          </p:nvSpPr>
          <p:spPr>
            <a:xfrm>
              <a:off x="0" y="155575"/>
              <a:ext cx="1600486" cy="210187"/>
            </a:xfrm>
            <a:prstGeom prst="rect">
              <a:avLst/>
            </a:prstGeom>
          </p:spPr>
          <p:txBody>
            <a:bodyPr lIns="50800" tIns="50800" rIns="50800" bIns="50800" rtlCol="0" anchor="ctr"/>
            <a:lstStyle/>
            <a:p>
              <a:pPr algn="ctr">
                <a:lnSpc>
                  <a:spcPts val="3490"/>
                </a:lnSpc>
              </a:pPr>
              <a:endParaRPr/>
            </a:p>
          </p:txBody>
        </p:sp>
      </p:gr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9263267" y="5219925"/>
            <a:ext cx="8400589" cy="6058643"/>
          </a:xfrm>
          <a:custGeom>
            <a:avLst/>
            <a:gdLst/>
            <a:ahLst/>
            <a:cxnLst/>
            <a:rect l="l" t="t" r="r" b="b"/>
            <a:pathLst>
              <a:path w="8400589" h="6058643">
                <a:moveTo>
                  <a:pt x="0" y="0"/>
                </a:moveTo>
                <a:lnTo>
                  <a:pt x="8400589" y="0"/>
                </a:lnTo>
                <a:lnTo>
                  <a:pt x="8400589" y="6058643"/>
                </a:lnTo>
                <a:lnTo>
                  <a:pt x="0" y="6058643"/>
                </a:lnTo>
                <a:lnTo>
                  <a:pt x="0" y="0"/>
                </a:lnTo>
                <a:close/>
              </a:path>
            </a:pathLst>
          </a:custGeom>
          <a:blipFill>
            <a:blip r:embed="rId3"/>
            <a:stretch>
              <a:fillRect/>
            </a:stretch>
          </a:blipFill>
        </p:spPr>
      </p:sp>
      <p:sp>
        <p:nvSpPr>
          <p:cNvPr id="4" name="Freeform 4"/>
          <p:cNvSpPr/>
          <p:nvPr/>
        </p:nvSpPr>
        <p:spPr>
          <a:xfrm>
            <a:off x="868076" y="7353494"/>
            <a:ext cx="286254" cy="1450787"/>
          </a:xfrm>
          <a:custGeom>
            <a:avLst/>
            <a:gdLst/>
            <a:ahLst/>
            <a:cxnLst/>
            <a:rect l="l" t="t" r="r" b="b"/>
            <a:pathLst>
              <a:path w="286254" h="1450787">
                <a:moveTo>
                  <a:pt x="0" y="0"/>
                </a:moveTo>
                <a:lnTo>
                  <a:pt x="286254" y="0"/>
                </a:lnTo>
                <a:lnTo>
                  <a:pt x="286254" y="1450787"/>
                </a:lnTo>
                <a:lnTo>
                  <a:pt x="0" y="1450787"/>
                </a:lnTo>
                <a:lnTo>
                  <a:pt x="0" y="0"/>
                </a:lnTo>
                <a:close/>
              </a:path>
            </a:pathLst>
          </a:custGeom>
          <a:blipFill>
            <a:blip r:embed="rId4"/>
            <a:stretch>
              <a:fillRect/>
            </a:stretch>
          </a:blipFill>
        </p:spPr>
      </p:sp>
      <p:sp>
        <p:nvSpPr>
          <p:cNvPr id="5" name="Freeform 5"/>
          <p:cNvSpPr/>
          <p:nvPr/>
        </p:nvSpPr>
        <p:spPr>
          <a:xfrm>
            <a:off x="3030473" y="6927732"/>
            <a:ext cx="272850" cy="1382854"/>
          </a:xfrm>
          <a:custGeom>
            <a:avLst/>
            <a:gdLst/>
            <a:ahLst/>
            <a:cxnLst/>
            <a:rect l="l" t="t" r="r" b="b"/>
            <a:pathLst>
              <a:path w="272850" h="1382854">
                <a:moveTo>
                  <a:pt x="0" y="0"/>
                </a:moveTo>
                <a:lnTo>
                  <a:pt x="272850" y="0"/>
                </a:lnTo>
                <a:lnTo>
                  <a:pt x="272850" y="1382854"/>
                </a:lnTo>
                <a:lnTo>
                  <a:pt x="0" y="1382854"/>
                </a:lnTo>
                <a:lnTo>
                  <a:pt x="0" y="0"/>
                </a:lnTo>
                <a:close/>
              </a:path>
            </a:pathLst>
          </a:custGeom>
          <a:blipFill>
            <a:blip r:embed="rId4"/>
            <a:stretch>
              <a:fillRect/>
            </a:stretch>
          </a:blipFill>
        </p:spPr>
      </p:sp>
      <p:sp>
        <p:nvSpPr>
          <p:cNvPr id="6" name="Freeform 6"/>
          <p:cNvSpPr/>
          <p:nvPr/>
        </p:nvSpPr>
        <p:spPr>
          <a:xfrm>
            <a:off x="13032098" y="3348392"/>
            <a:ext cx="272850" cy="1382854"/>
          </a:xfrm>
          <a:custGeom>
            <a:avLst/>
            <a:gdLst/>
            <a:ahLst/>
            <a:cxnLst/>
            <a:rect l="l" t="t" r="r" b="b"/>
            <a:pathLst>
              <a:path w="272850" h="1382854">
                <a:moveTo>
                  <a:pt x="0" y="0"/>
                </a:moveTo>
                <a:lnTo>
                  <a:pt x="272850" y="0"/>
                </a:lnTo>
                <a:lnTo>
                  <a:pt x="272850" y="1382854"/>
                </a:lnTo>
                <a:lnTo>
                  <a:pt x="0" y="1382854"/>
                </a:lnTo>
                <a:lnTo>
                  <a:pt x="0" y="0"/>
                </a:lnTo>
                <a:close/>
              </a:path>
            </a:pathLst>
          </a:custGeom>
          <a:blipFill>
            <a:blip r:embed="rId4"/>
            <a:stretch>
              <a:fillRect/>
            </a:stretch>
          </a:blipFill>
        </p:spPr>
      </p:sp>
      <p:sp>
        <p:nvSpPr>
          <p:cNvPr id="7" name="Freeform 7"/>
          <p:cNvSpPr/>
          <p:nvPr/>
        </p:nvSpPr>
        <p:spPr>
          <a:xfrm>
            <a:off x="5523606" y="6147517"/>
            <a:ext cx="333762" cy="1691564"/>
          </a:xfrm>
          <a:custGeom>
            <a:avLst/>
            <a:gdLst/>
            <a:ahLst/>
            <a:cxnLst/>
            <a:rect l="l" t="t" r="r" b="b"/>
            <a:pathLst>
              <a:path w="333762" h="1691564">
                <a:moveTo>
                  <a:pt x="0" y="0"/>
                </a:moveTo>
                <a:lnTo>
                  <a:pt x="333762" y="0"/>
                </a:lnTo>
                <a:lnTo>
                  <a:pt x="333762" y="1691564"/>
                </a:lnTo>
                <a:lnTo>
                  <a:pt x="0" y="1691564"/>
                </a:lnTo>
                <a:lnTo>
                  <a:pt x="0" y="0"/>
                </a:lnTo>
                <a:close/>
              </a:path>
            </a:pathLst>
          </a:custGeom>
          <a:blipFill>
            <a:blip r:embed="rId4"/>
            <a:stretch>
              <a:fillRect/>
            </a:stretch>
          </a:blipFill>
        </p:spPr>
      </p:sp>
      <p:sp>
        <p:nvSpPr>
          <p:cNvPr id="8" name="Freeform 8"/>
          <p:cNvSpPr/>
          <p:nvPr/>
        </p:nvSpPr>
        <p:spPr>
          <a:xfrm>
            <a:off x="15148243" y="1822249"/>
            <a:ext cx="272850" cy="1382854"/>
          </a:xfrm>
          <a:custGeom>
            <a:avLst/>
            <a:gdLst/>
            <a:ahLst/>
            <a:cxnLst/>
            <a:rect l="l" t="t" r="r" b="b"/>
            <a:pathLst>
              <a:path w="272850" h="1382854">
                <a:moveTo>
                  <a:pt x="0" y="0"/>
                </a:moveTo>
                <a:lnTo>
                  <a:pt x="272851" y="0"/>
                </a:lnTo>
                <a:lnTo>
                  <a:pt x="272851" y="1382855"/>
                </a:lnTo>
                <a:lnTo>
                  <a:pt x="0" y="1382855"/>
                </a:lnTo>
                <a:lnTo>
                  <a:pt x="0" y="0"/>
                </a:lnTo>
                <a:close/>
              </a:path>
            </a:pathLst>
          </a:custGeom>
          <a:blipFill>
            <a:blip r:embed="rId4"/>
            <a:stretch>
              <a:fillRect/>
            </a:stretch>
          </a:blipFill>
        </p:spPr>
      </p:sp>
      <p:sp>
        <p:nvSpPr>
          <p:cNvPr id="9" name="Freeform 9"/>
          <p:cNvSpPr/>
          <p:nvPr/>
        </p:nvSpPr>
        <p:spPr>
          <a:xfrm>
            <a:off x="7972288" y="5075924"/>
            <a:ext cx="376273" cy="1907021"/>
          </a:xfrm>
          <a:custGeom>
            <a:avLst/>
            <a:gdLst/>
            <a:ahLst/>
            <a:cxnLst/>
            <a:rect l="l" t="t" r="r" b="b"/>
            <a:pathLst>
              <a:path w="376273" h="1907021">
                <a:moveTo>
                  <a:pt x="0" y="0"/>
                </a:moveTo>
                <a:lnTo>
                  <a:pt x="376273" y="0"/>
                </a:lnTo>
                <a:lnTo>
                  <a:pt x="376273" y="1907021"/>
                </a:lnTo>
                <a:lnTo>
                  <a:pt x="0" y="1907021"/>
                </a:lnTo>
                <a:lnTo>
                  <a:pt x="0" y="0"/>
                </a:lnTo>
                <a:close/>
              </a:path>
            </a:pathLst>
          </a:custGeom>
          <a:blipFill>
            <a:blip r:embed="rId4"/>
            <a:stretch>
              <a:fillRect/>
            </a:stretch>
          </a:blipFill>
        </p:spPr>
      </p:sp>
      <p:sp>
        <p:nvSpPr>
          <p:cNvPr id="10" name="Freeform 10"/>
          <p:cNvSpPr/>
          <p:nvPr/>
        </p:nvSpPr>
        <p:spPr>
          <a:xfrm>
            <a:off x="10954209" y="4384497"/>
            <a:ext cx="272850" cy="1382854"/>
          </a:xfrm>
          <a:custGeom>
            <a:avLst/>
            <a:gdLst/>
            <a:ahLst/>
            <a:cxnLst/>
            <a:rect l="l" t="t" r="r" b="b"/>
            <a:pathLst>
              <a:path w="272850" h="1382854">
                <a:moveTo>
                  <a:pt x="0" y="0"/>
                </a:moveTo>
                <a:lnTo>
                  <a:pt x="272850" y="0"/>
                </a:lnTo>
                <a:lnTo>
                  <a:pt x="272850" y="1382854"/>
                </a:lnTo>
                <a:lnTo>
                  <a:pt x="0" y="1382854"/>
                </a:lnTo>
                <a:lnTo>
                  <a:pt x="0" y="0"/>
                </a:lnTo>
                <a:close/>
              </a:path>
            </a:pathLst>
          </a:custGeom>
          <a:blipFill>
            <a:blip r:embed="rId4"/>
            <a:stretch>
              <a:fillRect/>
            </a:stretch>
          </a:blipFill>
        </p:spPr>
      </p:sp>
      <p:sp>
        <p:nvSpPr>
          <p:cNvPr id="11" name="Freeform 11"/>
          <p:cNvSpPr/>
          <p:nvPr/>
        </p:nvSpPr>
        <p:spPr>
          <a:xfrm>
            <a:off x="2326460" y="6147517"/>
            <a:ext cx="1930321" cy="704987"/>
          </a:xfrm>
          <a:custGeom>
            <a:avLst/>
            <a:gdLst/>
            <a:ahLst/>
            <a:cxnLst/>
            <a:rect l="l" t="t" r="r" b="b"/>
            <a:pathLst>
              <a:path w="1930321" h="704987">
                <a:moveTo>
                  <a:pt x="0" y="0"/>
                </a:moveTo>
                <a:lnTo>
                  <a:pt x="1930321" y="0"/>
                </a:lnTo>
                <a:lnTo>
                  <a:pt x="1930321" y="704986"/>
                </a:lnTo>
                <a:lnTo>
                  <a:pt x="0" y="704986"/>
                </a:lnTo>
                <a:lnTo>
                  <a:pt x="0" y="0"/>
                </a:lnTo>
                <a:close/>
              </a:path>
            </a:pathLst>
          </a:custGeom>
          <a:blipFill>
            <a:blip r:embed="rId5"/>
            <a:stretch>
              <a:fillRect/>
            </a:stretch>
          </a:blipFill>
        </p:spPr>
      </p:sp>
      <p:sp>
        <p:nvSpPr>
          <p:cNvPr id="12" name="Freeform 12"/>
          <p:cNvSpPr/>
          <p:nvPr/>
        </p:nvSpPr>
        <p:spPr>
          <a:xfrm>
            <a:off x="6133130" y="3072611"/>
            <a:ext cx="4054591" cy="1649797"/>
          </a:xfrm>
          <a:custGeom>
            <a:avLst/>
            <a:gdLst/>
            <a:ahLst/>
            <a:cxnLst/>
            <a:rect l="l" t="t" r="r" b="b"/>
            <a:pathLst>
              <a:path w="4054591" h="1649797">
                <a:moveTo>
                  <a:pt x="0" y="0"/>
                </a:moveTo>
                <a:lnTo>
                  <a:pt x="4054590" y="0"/>
                </a:lnTo>
                <a:lnTo>
                  <a:pt x="4054590" y="1649797"/>
                </a:lnTo>
                <a:lnTo>
                  <a:pt x="0" y="1649797"/>
                </a:lnTo>
                <a:lnTo>
                  <a:pt x="0" y="0"/>
                </a:lnTo>
                <a:close/>
              </a:path>
            </a:pathLst>
          </a:custGeom>
          <a:blipFill>
            <a:blip r:embed="rId6"/>
            <a:stretch>
              <a:fillRect t="-44379"/>
            </a:stretch>
          </a:blipFill>
        </p:spPr>
      </p:sp>
      <p:sp>
        <p:nvSpPr>
          <p:cNvPr id="13" name="Freeform 13"/>
          <p:cNvSpPr/>
          <p:nvPr/>
        </p:nvSpPr>
        <p:spPr>
          <a:xfrm>
            <a:off x="7463754" y="7952802"/>
            <a:ext cx="1393342" cy="1954945"/>
          </a:xfrm>
          <a:custGeom>
            <a:avLst/>
            <a:gdLst/>
            <a:ahLst/>
            <a:cxnLst/>
            <a:rect l="l" t="t" r="r" b="b"/>
            <a:pathLst>
              <a:path w="1393342" h="1954945">
                <a:moveTo>
                  <a:pt x="0" y="0"/>
                </a:moveTo>
                <a:lnTo>
                  <a:pt x="1393342" y="0"/>
                </a:lnTo>
                <a:lnTo>
                  <a:pt x="1393342" y="1954944"/>
                </a:lnTo>
                <a:lnTo>
                  <a:pt x="0" y="19549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8136374" y="4525479"/>
            <a:ext cx="424375" cy="218553"/>
          </a:xfrm>
          <a:custGeom>
            <a:avLst/>
            <a:gdLst/>
            <a:ahLst/>
            <a:cxnLst/>
            <a:rect l="l" t="t" r="r" b="b"/>
            <a:pathLst>
              <a:path w="424375" h="218553">
                <a:moveTo>
                  <a:pt x="0" y="0"/>
                </a:moveTo>
                <a:lnTo>
                  <a:pt x="424375" y="0"/>
                </a:lnTo>
                <a:lnTo>
                  <a:pt x="424375" y="218553"/>
                </a:lnTo>
                <a:lnTo>
                  <a:pt x="0" y="2185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TextBox 15"/>
          <p:cNvSpPr txBox="1"/>
          <p:nvPr/>
        </p:nvSpPr>
        <p:spPr>
          <a:xfrm>
            <a:off x="6351169" y="4222397"/>
            <a:ext cx="3882796" cy="672552"/>
          </a:xfrm>
          <a:prstGeom prst="rect">
            <a:avLst/>
          </a:prstGeom>
        </p:spPr>
        <p:txBody>
          <a:bodyPr lIns="0" tIns="0" rIns="0" bIns="0" rtlCol="0" anchor="t">
            <a:spAutoFit/>
          </a:bodyPr>
          <a:lstStyle/>
          <a:p>
            <a:pPr algn="ctr">
              <a:lnSpc>
                <a:spcPts val="5455"/>
              </a:lnSpc>
            </a:pPr>
            <a:r>
              <a:rPr lang="en-US" sz="3896">
                <a:solidFill>
                  <a:srgbClr val="FFFFFF"/>
                </a:solidFill>
                <a:latin typeface="Barlow Heavy"/>
              </a:rPr>
              <a:t>TLR4      TLR6</a:t>
            </a:r>
          </a:p>
        </p:txBody>
      </p:sp>
      <p:sp>
        <p:nvSpPr>
          <p:cNvPr id="16" name="Freeform 16"/>
          <p:cNvSpPr/>
          <p:nvPr/>
        </p:nvSpPr>
        <p:spPr>
          <a:xfrm>
            <a:off x="193472" y="6188947"/>
            <a:ext cx="1349207" cy="738785"/>
          </a:xfrm>
          <a:custGeom>
            <a:avLst/>
            <a:gdLst/>
            <a:ahLst/>
            <a:cxnLst/>
            <a:rect l="l" t="t" r="r" b="b"/>
            <a:pathLst>
              <a:path w="1349207" h="738785">
                <a:moveTo>
                  <a:pt x="0" y="0"/>
                </a:moveTo>
                <a:lnTo>
                  <a:pt x="1349207" y="0"/>
                </a:lnTo>
                <a:lnTo>
                  <a:pt x="1349207" y="738785"/>
                </a:lnTo>
                <a:lnTo>
                  <a:pt x="0" y="738785"/>
                </a:lnTo>
                <a:lnTo>
                  <a:pt x="0" y="0"/>
                </a:lnTo>
                <a:close/>
              </a:path>
            </a:pathLst>
          </a:custGeom>
          <a:blipFill>
            <a:blip r:embed="rId11"/>
            <a:stretch>
              <a:fillRect l="-77064" t="-16303" b="-605"/>
            </a:stretch>
          </a:blipFill>
        </p:spPr>
      </p:sp>
      <p:sp>
        <p:nvSpPr>
          <p:cNvPr id="17" name="Freeform 17"/>
          <p:cNvSpPr/>
          <p:nvPr/>
        </p:nvSpPr>
        <p:spPr>
          <a:xfrm>
            <a:off x="4944363" y="4731246"/>
            <a:ext cx="1378231" cy="512320"/>
          </a:xfrm>
          <a:custGeom>
            <a:avLst/>
            <a:gdLst/>
            <a:ahLst/>
            <a:cxnLst/>
            <a:rect l="l" t="t" r="r" b="b"/>
            <a:pathLst>
              <a:path w="1378231" h="512320">
                <a:moveTo>
                  <a:pt x="0" y="0"/>
                </a:moveTo>
                <a:lnTo>
                  <a:pt x="1378231" y="0"/>
                </a:lnTo>
                <a:lnTo>
                  <a:pt x="1378231" y="512321"/>
                </a:lnTo>
                <a:lnTo>
                  <a:pt x="0" y="512321"/>
                </a:lnTo>
                <a:lnTo>
                  <a:pt x="0" y="0"/>
                </a:lnTo>
                <a:close/>
              </a:path>
            </a:pathLst>
          </a:custGeom>
          <a:blipFill>
            <a:blip r:embed="rId12"/>
            <a:stretch>
              <a:fillRect l="-3087" t="-1605" r="-55233"/>
            </a:stretch>
          </a:blipFill>
        </p:spPr>
      </p:sp>
      <p:sp>
        <p:nvSpPr>
          <p:cNvPr id="18" name="Freeform 18"/>
          <p:cNvSpPr/>
          <p:nvPr/>
        </p:nvSpPr>
        <p:spPr>
          <a:xfrm>
            <a:off x="800401" y="7353494"/>
            <a:ext cx="421603" cy="625167"/>
          </a:xfrm>
          <a:custGeom>
            <a:avLst/>
            <a:gdLst/>
            <a:ahLst/>
            <a:cxnLst/>
            <a:rect l="l" t="t" r="r" b="b"/>
            <a:pathLst>
              <a:path w="421603" h="625167">
                <a:moveTo>
                  <a:pt x="0" y="0"/>
                </a:moveTo>
                <a:lnTo>
                  <a:pt x="421603" y="0"/>
                </a:lnTo>
                <a:lnTo>
                  <a:pt x="421603" y="625166"/>
                </a:lnTo>
                <a:lnTo>
                  <a:pt x="0" y="62516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9" name="TextBox 19"/>
          <p:cNvSpPr txBox="1"/>
          <p:nvPr/>
        </p:nvSpPr>
        <p:spPr>
          <a:xfrm>
            <a:off x="-18225" y="6870582"/>
            <a:ext cx="2123660" cy="415290"/>
          </a:xfrm>
          <a:prstGeom prst="rect">
            <a:avLst/>
          </a:prstGeom>
        </p:spPr>
        <p:txBody>
          <a:bodyPr lIns="0" tIns="0" rIns="0" bIns="0" rtlCol="0" anchor="t">
            <a:spAutoFit/>
          </a:bodyPr>
          <a:lstStyle/>
          <a:p>
            <a:pPr algn="ctr">
              <a:lnSpc>
                <a:spcPts val="3359"/>
              </a:lnSpc>
            </a:pPr>
            <a:r>
              <a:rPr lang="en-US" sz="2400">
                <a:solidFill>
                  <a:srgbClr val="FFFFFF"/>
                </a:solidFill>
                <a:latin typeface="Barlow Bold"/>
              </a:rPr>
              <a:t>Ideación</a:t>
            </a:r>
          </a:p>
        </p:txBody>
      </p:sp>
      <p:sp>
        <p:nvSpPr>
          <p:cNvPr id="20" name="TextBox 20"/>
          <p:cNvSpPr txBox="1"/>
          <p:nvPr/>
        </p:nvSpPr>
        <p:spPr>
          <a:xfrm>
            <a:off x="678217" y="8914148"/>
            <a:ext cx="1104763" cy="506518"/>
          </a:xfrm>
          <a:prstGeom prst="rect">
            <a:avLst/>
          </a:prstGeom>
        </p:spPr>
        <p:txBody>
          <a:bodyPr lIns="0" tIns="0" rIns="0" bIns="0" rtlCol="0" anchor="t">
            <a:spAutoFit/>
          </a:bodyPr>
          <a:lstStyle/>
          <a:p>
            <a:pPr>
              <a:lnSpc>
                <a:spcPts val="4106"/>
              </a:lnSpc>
            </a:pPr>
            <a:r>
              <a:rPr lang="en-US" sz="2933">
                <a:solidFill>
                  <a:srgbClr val="00D0FF"/>
                </a:solidFill>
                <a:latin typeface="Barlow"/>
              </a:rPr>
              <a:t>Abril</a:t>
            </a:r>
          </a:p>
        </p:txBody>
      </p:sp>
      <p:sp>
        <p:nvSpPr>
          <p:cNvPr id="21" name="TextBox 21"/>
          <p:cNvSpPr txBox="1"/>
          <p:nvPr/>
        </p:nvSpPr>
        <p:spPr>
          <a:xfrm>
            <a:off x="2742258" y="8643677"/>
            <a:ext cx="1219513" cy="506518"/>
          </a:xfrm>
          <a:prstGeom prst="rect">
            <a:avLst/>
          </a:prstGeom>
        </p:spPr>
        <p:txBody>
          <a:bodyPr lIns="0" tIns="0" rIns="0" bIns="0" rtlCol="0" anchor="t">
            <a:spAutoFit/>
          </a:bodyPr>
          <a:lstStyle/>
          <a:p>
            <a:pPr>
              <a:lnSpc>
                <a:spcPts val="4106"/>
              </a:lnSpc>
            </a:pPr>
            <a:r>
              <a:rPr lang="en-US" sz="2933">
                <a:solidFill>
                  <a:srgbClr val="00D0FF"/>
                </a:solidFill>
                <a:latin typeface="Barlow"/>
              </a:rPr>
              <a:t>Agosto</a:t>
            </a:r>
          </a:p>
        </p:txBody>
      </p:sp>
      <p:sp>
        <p:nvSpPr>
          <p:cNvPr id="22" name="TextBox 22"/>
          <p:cNvSpPr txBox="1"/>
          <p:nvPr/>
        </p:nvSpPr>
        <p:spPr>
          <a:xfrm>
            <a:off x="5089445" y="7943856"/>
            <a:ext cx="1624613" cy="506518"/>
          </a:xfrm>
          <a:prstGeom prst="rect">
            <a:avLst/>
          </a:prstGeom>
        </p:spPr>
        <p:txBody>
          <a:bodyPr lIns="0" tIns="0" rIns="0" bIns="0" rtlCol="0" anchor="t">
            <a:spAutoFit/>
          </a:bodyPr>
          <a:lstStyle/>
          <a:p>
            <a:pPr>
              <a:lnSpc>
                <a:spcPts val="4106"/>
              </a:lnSpc>
            </a:pPr>
            <a:r>
              <a:rPr lang="en-US" sz="2933">
                <a:solidFill>
                  <a:srgbClr val="00D0FF"/>
                </a:solidFill>
                <a:latin typeface="Barlow"/>
              </a:rPr>
              <a:t>Octubre</a:t>
            </a:r>
          </a:p>
        </p:txBody>
      </p:sp>
      <p:sp>
        <p:nvSpPr>
          <p:cNvPr id="23" name="TextBox 23"/>
          <p:cNvSpPr txBox="1"/>
          <p:nvPr/>
        </p:nvSpPr>
        <p:spPr>
          <a:xfrm>
            <a:off x="13229132" y="4713407"/>
            <a:ext cx="1716250" cy="506518"/>
          </a:xfrm>
          <a:prstGeom prst="rect">
            <a:avLst/>
          </a:prstGeom>
        </p:spPr>
        <p:txBody>
          <a:bodyPr lIns="0" tIns="0" rIns="0" bIns="0" rtlCol="0" anchor="t">
            <a:spAutoFit/>
          </a:bodyPr>
          <a:lstStyle/>
          <a:p>
            <a:pPr>
              <a:lnSpc>
                <a:spcPts val="4106"/>
              </a:lnSpc>
            </a:pPr>
            <a:r>
              <a:rPr lang="en-US" sz="2933">
                <a:solidFill>
                  <a:srgbClr val="00D0FF"/>
                </a:solidFill>
                <a:latin typeface="Barlow"/>
              </a:rPr>
              <a:t>Marzo</a:t>
            </a:r>
          </a:p>
        </p:txBody>
      </p:sp>
      <p:sp>
        <p:nvSpPr>
          <p:cNvPr id="24" name="TextBox 24"/>
          <p:cNvSpPr txBox="1"/>
          <p:nvPr/>
        </p:nvSpPr>
        <p:spPr>
          <a:xfrm>
            <a:off x="11090634" y="5786401"/>
            <a:ext cx="1445087" cy="506518"/>
          </a:xfrm>
          <a:prstGeom prst="rect">
            <a:avLst/>
          </a:prstGeom>
        </p:spPr>
        <p:txBody>
          <a:bodyPr lIns="0" tIns="0" rIns="0" bIns="0" rtlCol="0" anchor="t">
            <a:spAutoFit/>
          </a:bodyPr>
          <a:lstStyle/>
          <a:p>
            <a:pPr>
              <a:lnSpc>
                <a:spcPts val="4106"/>
              </a:lnSpc>
            </a:pPr>
            <a:r>
              <a:rPr lang="en-US" sz="2933">
                <a:solidFill>
                  <a:srgbClr val="00D0FF"/>
                </a:solidFill>
                <a:latin typeface="Barlow"/>
              </a:rPr>
              <a:t>Febrero</a:t>
            </a:r>
          </a:p>
        </p:txBody>
      </p:sp>
      <p:sp>
        <p:nvSpPr>
          <p:cNvPr id="25" name="TextBox 25"/>
          <p:cNvSpPr txBox="1"/>
          <p:nvPr/>
        </p:nvSpPr>
        <p:spPr>
          <a:xfrm>
            <a:off x="4598201" y="5172300"/>
            <a:ext cx="2123660" cy="807956"/>
          </a:xfrm>
          <a:prstGeom prst="rect">
            <a:avLst/>
          </a:prstGeom>
        </p:spPr>
        <p:txBody>
          <a:bodyPr lIns="0" tIns="0" rIns="0" bIns="0" rtlCol="0" anchor="t">
            <a:spAutoFit/>
          </a:bodyPr>
          <a:lstStyle/>
          <a:p>
            <a:pPr algn="ctr">
              <a:lnSpc>
                <a:spcPts val="3241"/>
              </a:lnSpc>
            </a:pPr>
            <a:r>
              <a:rPr lang="en-US" sz="2315">
                <a:solidFill>
                  <a:srgbClr val="FFFFFF"/>
                </a:solidFill>
                <a:latin typeface="Barlow Heavy"/>
              </a:rPr>
              <a:t>Colaboraciones Estratégicas</a:t>
            </a:r>
          </a:p>
        </p:txBody>
      </p:sp>
      <p:sp>
        <p:nvSpPr>
          <p:cNvPr id="26" name="TextBox 26"/>
          <p:cNvSpPr txBox="1"/>
          <p:nvPr/>
        </p:nvSpPr>
        <p:spPr>
          <a:xfrm>
            <a:off x="15284668" y="3390992"/>
            <a:ext cx="1104763" cy="506518"/>
          </a:xfrm>
          <a:prstGeom prst="rect">
            <a:avLst/>
          </a:prstGeom>
        </p:spPr>
        <p:txBody>
          <a:bodyPr lIns="0" tIns="0" rIns="0" bIns="0" rtlCol="0" anchor="t">
            <a:spAutoFit/>
          </a:bodyPr>
          <a:lstStyle/>
          <a:p>
            <a:pPr>
              <a:lnSpc>
                <a:spcPts val="4106"/>
              </a:lnSpc>
            </a:pPr>
            <a:r>
              <a:rPr lang="en-US" sz="2933">
                <a:solidFill>
                  <a:srgbClr val="00D0FF"/>
                </a:solidFill>
                <a:latin typeface="Barlow"/>
              </a:rPr>
              <a:t>Mayo</a:t>
            </a:r>
          </a:p>
        </p:txBody>
      </p:sp>
      <p:sp>
        <p:nvSpPr>
          <p:cNvPr id="27" name="TextBox 27"/>
          <p:cNvSpPr txBox="1"/>
          <p:nvPr/>
        </p:nvSpPr>
        <p:spPr>
          <a:xfrm>
            <a:off x="10028804" y="3493675"/>
            <a:ext cx="2123660" cy="807956"/>
          </a:xfrm>
          <a:prstGeom prst="rect">
            <a:avLst/>
          </a:prstGeom>
        </p:spPr>
        <p:txBody>
          <a:bodyPr lIns="0" tIns="0" rIns="0" bIns="0" rtlCol="0" anchor="t">
            <a:spAutoFit/>
          </a:bodyPr>
          <a:lstStyle/>
          <a:p>
            <a:pPr algn="ctr">
              <a:lnSpc>
                <a:spcPts val="3241"/>
              </a:lnSpc>
            </a:pPr>
            <a:r>
              <a:rPr lang="en-US" sz="2315">
                <a:solidFill>
                  <a:srgbClr val="FFFFFF"/>
                </a:solidFill>
                <a:latin typeface="Barlow Heavy"/>
              </a:rPr>
              <a:t>Operaciones Iniciales</a:t>
            </a:r>
          </a:p>
        </p:txBody>
      </p:sp>
      <p:sp>
        <p:nvSpPr>
          <p:cNvPr id="28" name="TextBox 28"/>
          <p:cNvSpPr txBox="1"/>
          <p:nvPr/>
        </p:nvSpPr>
        <p:spPr>
          <a:xfrm>
            <a:off x="14222838" y="846516"/>
            <a:ext cx="2123660" cy="807956"/>
          </a:xfrm>
          <a:prstGeom prst="rect">
            <a:avLst/>
          </a:prstGeom>
        </p:spPr>
        <p:txBody>
          <a:bodyPr lIns="0" tIns="0" rIns="0" bIns="0" rtlCol="0" anchor="t">
            <a:spAutoFit/>
          </a:bodyPr>
          <a:lstStyle/>
          <a:p>
            <a:pPr algn="ctr">
              <a:lnSpc>
                <a:spcPts val="3241"/>
              </a:lnSpc>
            </a:pPr>
            <a:r>
              <a:rPr lang="en-US" sz="2315">
                <a:solidFill>
                  <a:srgbClr val="FFFFFF"/>
                </a:solidFill>
                <a:latin typeface="Barlow Heavy"/>
              </a:rPr>
              <a:t>Etapa de Tracción</a:t>
            </a:r>
          </a:p>
        </p:txBody>
      </p:sp>
      <p:sp>
        <p:nvSpPr>
          <p:cNvPr id="29" name="TextBox 29"/>
          <p:cNvSpPr txBox="1"/>
          <p:nvPr/>
        </p:nvSpPr>
        <p:spPr>
          <a:xfrm>
            <a:off x="7238526" y="7332563"/>
            <a:ext cx="1843797" cy="506518"/>
          </a:xfrm>
          <a:prstGeom prst="rect">
            <a:avLst/>
          </a:prstGeom>
        </p:spPr>
        <p:txBody>
          <a:bodyPr lIns="0" tIns="0" rIns="0" bIns="0" rtlCol="0" anchor="t">
            <a:spAutoFit/>
          </a:bodyPr>
          <a:lstStyle/>
          <a:p>
            <a:pPr>
              <a:lnSpc>
                <a:spcPts val="4106"/>
              </a:lnSpc>
            </a:pPr>
            <a:r>
              <a:rPr lang="en-US" sz="2933">
                <a:solidFill>
                  <a:srgbClr val="00D0FF"/>
                </a:solidFill>
                <a:latin typeface="Barlow"/>
              </a:rPr>
              <a:t>Noviembre</a:t>
            </a:r>
          </a:p>
        </p:txBody>
      </p:sp>
      <p:sp>
        <p:nvSpPr>
          <p:cNvPr id="30" name="TextBox 30"/>
          <p:cNvSpPr txBox="1"/>
          <p:nvPr/>
        </p:nvSpPr>
        <p:spPr>
          <a:xfrm>
            <a:off x="12106693" y="2397147"/>
            <a:ext cx="2123660" cy="807956"/>
          </a:xfrm>
          <a:prstGeom prst="rect">
            <a:avLst/>
          </a:prstGeom>
        </p:spPr>
        <p:txBody>
          <a:bodyPr lIns="0" tIns="0" rIns="0" bIns="0" rtlCol="0" anchor="t">
            <a:spAutoFit/>
          </a:bodyPr>
          <a:lstStyle/>
          <a:p>
            <a:pPr algn="ctr">
              <a:lnSpc>
                <a:spcPts val="3241"/>
              </a:lnSpc>
            </a:pPr>
            <a:r>
              <a:rPr lang="en-US" sz="2315">
                <a:solidFill>
                  <a:srgbClr val="FFFFFF"/>
                </a:solidFill>
                <a:latin typeface="Barlow Heavy"/>
              </a:rPr>
              <a:t>Desarrollo Acelerado</a:t>
            </a:r>
          </a:p>
        </p:txBody>
      </p:sp>
      <p:sp>
        <p:nvSpPr>
          <p:cNvPr id="31" name="TextBox 31"/>
          <p:cNvSpPr txBox="1"/>
          <p:nvPr/>
        </p:nvSpPr>
        <p:spPr>
          <a:xfrm>
            <a:off x="678217" y="9373041"/>
            <a:ext cx="1104763" cy="422275"/>
          </a:xfrm>
          <a:prstGeom prst="rect">
            <a:avLst/>
          </a:prstGeom>
        </p:spPr>
        <p:txBody>
          <a:bodyPr lIns="0" tIns="0" rIns="0" bIns="0" rtlCol="0" anchor="t">
            <a:spAutoFit/>
          </a:bodyPr>
          <a:lstStyle/>
          <a:p>
            <a:pPr>
              <a:lnSpc>
                <a:spcPts val="3499"/>
              </a:lnSpc>
            </a:pPr>
            <a:r>
              <a:rPr lang="en-US" sz="2499">
                <a:solidFill>
                  <a:srgbClr val="E9FBFF"/>
                </a:solidFill>
                <a:latin typeface="Lato"/>
              </a:rPr>
              <a:t>TLR1</a:t>
            </a:r>
          </a:p>
        </p:txBody>
      </p:sp>
      <p:sp>
        <p:nvSpPr>
          <p:cNvPr id="32" name="TextBox 32"/>
          <p:cNvSpPr txBox="1"/>
          <p:nvPr/>
        </p:nvSpPr>
        <p:spPr>
          <a:xfrm>
            <a:off x="2857009" y="9102570"/>
            <a:ext cx="1104763" cy="422275"/>
          </a:xfrm>
          <a:prstGeom prst="rect">
            <a:avLst/>
          </a:prstGeom>
        </p:spPr>
        <p:txBody>
          <a:bodyPr lIns="0" tIns="0" rIns="0" bIns="0" rtlCol="0" anchor="t">
            <a:spAutoFit/>
          </a:bodyPr>
          <a:lstStyle/>
          <a:p>
            <a:pPr>
              <a:lnSpc>
                <a:spcPts val="3499"/>
              </a:lnSpc>
            </a:pPr>
            <a:r>
              <a:rPr lang="en-US" sz="2499">
                <a:solidFill>
                  <a:srgbClr val="E9FBFF"/>
                </a:solidFill>
                <a:latin typeface="Lato"/>
              </a:rPr>
              <a:t>TLR2</a:t>
            </a:r>
          </a:p>
        </p:txBody>
      </p:sp>
      <p:sp>
        <p:nvSpPr>
          <p:cNvPr id="33" name="TextBox 33"/>
          <p:cNvSpPr txBox="1"/>
          <p:nvPr/>
        </p:nvSpPr>
        <p:spPr>
          <a:xfrm>
            <a:off x="5304986" y="8382006"/>
            <a:ext cx="1104763" cy="422275"/>
          </a:xfrm>
          <a:prstGeom prst="rect">
            <a:avLst/>
          </a:prstGeom>
        </p:spPr>
        <p:txBody>
          <a:bodyPr lIns="0" tIns="0" rIns="0" bIns="0" rtlCol="0" anchor="t">
            <a:spAutoFit/>
          </a:bodyPr>
          <a:lstStyle/>
          <a:p>
            <a:pPr>
              <a:lnSpc>
                <a:spcPts val="3499"/>
              </a:lnSpc>
            </a:pPr>
            <a:r>
              <a:rPr lang="en-US" sz="2499">
                <a:solidFill>
                  <a:srgbClr val="E9FBFF"/>
                </a:solidFill>
                <a:latin typeface="Lato"/>
              </a:rPr>
              <a:t>TLR3</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3060"/>
        </a:solidFill>
        <a:effectLst/>
      </p:bgPr>
    </p:bg>
    <p:spTree>
      <p:nvGrpSpPr>
        <p:cNvPr id="1" name=""/>
        <p:cNvGrpSpPr/>
        <p:nvPr/>
      </p:nvGrpSpPr>
      <p:grpSpPr>
        <a:xfrm>
          <a:off x="0" y="0"/>
          <a:ext cx="0" cy="0"/>
          <a:chOff x="0" y="0"/>
          <a:chExt cx="0" cy="0"/>
        </a:xfrm>
      </p:grpSpPr>
      <p:sp>
        <p:nvSpPr>
          <p:cNvPr id="2" name="Freeform 2"/>
          <p:cNvSpPr/>
          <p:nvPr/>
        </p:nvSpPr>
        <p:spPr>
          <a:xfrm>
            <a:off x="5264044" y="-2809422"/>
            <a:ext cx="11267880" cy="7676243"/>
          </a:xfrm>
          <a:custGeom>
            <a:avLst/>
            <a:gdLst/>
            <a:ahLst/>
            <a:cxnLst/>
            <a:rect l="l" t="t" r="r" b="b"/>
            <a:pathLst>
              <a:path w="11267880" h="7676243">
                <a:moveTo>
                  <a:pt x="0" y="0"/>
                </a:moveTo>
                <a:lnTo>
                  <a:pt x="11267880" y="0"/>
                </a:lnTo>
                <a:lnTo>
                  <a:pt x="11267880" y="7676244"/>
                </a:lnTo>
                <a:lnTo>
                  <a:pt x="0" y="76762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4216815"/>
            <a:ext cx="7261469" cy="5545947"/>
          </a:xfrm>
          <a:custGeom>
            <a:avLst/>
            <a:gdLst/>
            <a:ahLst/>
            <a:cxnLst/>
            <a:rect l="l" t="t" r="r" b="b"/>
            <a:pathLst>
              <a:path w="7261469" h="5545947">
                <a:moveTo>
                  <a:pt x="0" y="0"/>
                </a:moveTo>
                <a:lnTo>
                  <a:pt x="7261469" y="0"/>
                </a:lnTo>
                <a:lnTo>
                  <a:pt x="7261469" y="5545947"/>
                </a:lnTo>
                <a:lnTo>
                  <a:pt x="0" y="55459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659434" y="4045773"/>
            <a:ext cx="340383" cy="171042"/>
          </a:xfrm>
          <a:custGeom>
            <a:avLst/>
            <a:gdLst/>
            <a:ahLst/>
            <a:cxnLst/>
            <a:rect l="l" t="t" r="r" b="b"/>
            <a:pathLst>
              <a:path w="340383" h="171042">
                <a:moveTo>
                  <a:pt x="0" y="0"/>
                </a:moveTo>
                <a:lnTo>
                  <a:pt x="340383" y="0"/>
                </a:lnTo>
                <a:lnTo>
                  <a:pt x="340383" y="171042"/>
                </a:lnTo>
                <a:lnTo>
                  <a:pt x="0" y="1710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016470" y="3750163"/>
            <a:ext cx="495148" cy="248812"/>
          </a:xfrm>
          <a:custGeom>
            <a:avLst/>
            <a:gdLst/>
            <a:ahLst/>
            <a:cxnLst/>
            <a:rect l="l" t="t" r="r" b="b"/>
            <a:pathLst>
              <a:path w="495148" h="248812">
                <a:moveTo>
                  <a:pt x="0" y="0"/>
                </a:moveTo>
                <a:lnTo>
                  <a:pt x="495148" y="0"/>
                </a:lnTo>
                <a:lnTo>
                  <a:pt x="495148" y="248811"/>
                </a:lnTo>
                <a:lnTo>
                  <a:pt x="0" y="2488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7222690" y="-185018"/>
            <a:ext cx="6822133" cy="4775493"/>
          </a:xfrm>
          <a:custGeom>
            <a:avLst/>
            <a:gdLst/>
            <a:ahLst/>
            <a:cxnLst/>
            <a:rect l="l" t="t" r="r" b="b"/>
            <a:pathLst>
              <a:path w="6822133" h="4775493">
                <a:moveTo>
                  <a:pt x="0" y="0"/>
                </a:moveTo>
                <a:lnTo>
                  <a:pt x="6822134" y="0"/>
                </a:lnTo>
                <a:lnTo>
                  <a:pt x="6822134" y="4775493"/>
                </a:lnTo>
                <a:lnTo>
                  <a:pt x="0" y="477549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5415098" y="3365321"/>
            <a:ext cx="765854" cy="384841"/>
          </a:xfrm>
          <a:custGeom>
            <a:avLst/>
            <a:gdLst/>
            <a:ahLst/>
            <a:cxnLst/>
            <a:rect l="l" t="t" r="r" b="b"/>
            <a:pathLst>
              <a:path w="765854" h="384841">
                <a:moveTo>
                  <a:pt x="0" y="0"/>
                </a:moveTo>
                <a:lnTo>
                  <a:pt x="765853" y="0"/>
                </a:lnTo>
                <a:lnTo>
                  <a:pt x="765853" y="384842"/>
                </a:lnTo>
                <a:lnTo>
                  <a:pt x="0" y="3848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427C"/>
        </a:solidFill>
        <a:effectLst/>
      </p:bgPr>
    </p:bg>
    <p:spTree>
      <p:nvGrpSpPr>
        <p:cNvPr id="1" name=""/>
        <p:cNvGrpSpPr/>
        <p:nvPr/>
      </p:nvGrpSpPr>
      <p:grpSpPr>
        <a:xfrm>
          <a:off x="0" y="0"/>
          <a:ext cx="0" cy="0"/>
          <a:chOff x="0" y="0"/>
          <a:chExt cx="0" cy="0"/>
        </a:xfrm>
      </p:grpSpPr>
      <p:sp>
        <p:nvSpPr>
          <p:cNvPr id="2" name="Freeform 2"/>
          <p:cNvSpPr/>
          <p:nvPr/>
        </p:nvSpPr>
        <p:spPr>
          <a:xfrm>
            <a:off x="3740822" y="41428"/>
            <a:ext cx="11111156" cy="9842193"/>
          </a:xfrm>
          <a:custGeom>
            <a:avLst/>
            <a:gdLst/>
            <a:ahLst/>
            <a:cxnLst/>
            <a:rect l="l" t="t" r="r" b="b"/>
            <a:pathLst>
              <a:path w="11111156" h="9842193">
                <a:moveTo>
                  <a:pt x="0" y="0"/>
                </a:moveTo>
                <a:lnTo>
                  <a:pt x="11111156" y="0"/>
                </a:lnTo>
                <a:lnTo>
                  <a:pt x="11111156" y="9842194"/>
                </a:lnTo>
                <a:lnTo>
                  <a:pt x="0" y="9842194"/>
                </a:lnTo>
                <a:lnTo>
                  <a:pt x="0" y="0"/>
                </a:lnTo>
                <a:close/>
              </a:path>
            </a:pathLst>
          </a:custGeom>
          <a:blipFill>
            <a:blip r:embed="rId2">
              <a:alphaModFix amt="17000"/>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629054" y="2283509"/>
            <a:ext cx="2857430" cy="2846268"/>
            <a:chOff x="0" y="0"/>
            <a:chExt cx="6502400" cy="6477000"/>
          </a:xfrm>
        </p:grpSpPr>
        <p:sp>
          <p:nvSpPr>
            <p:cNvPr id="4" name="Freeform 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r="223"/>
              </a:stretch>
            </a:blipFill>
          </p:spPr>
        </p:sp>
        <p:sp>
          <p:nvSpPr>
            <p:cNvPr id="5" name="Freeform 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498DCB"/>
            </a:solidFill>
          </p:spPr>
        </p:sp>
      </p:grpSp>
      <p:grpSp>
        <p:nvGrpSpPr>
          <p:cNvPr id="6" name="Group 6"/>
          <p:cNvGrpSpPr>
            <a:grpSpLocks noChangeAspect="1"/>
          </p:cNvGrpSpPr>
          <p:nvPr/>
        </p:nvGrpSpPr>
        <p:grpSpPr>
          <a:xfrm>
            <a:off x="4184300" y="2283509"/>
            <a:ext cx="2857430" cy="2846268"/>
            <a:chOff x="0" y="0"/>
            <a:chExt cx="6502400" cy="6477000"/>
          </a:xfrm>
        </p:grpSpPr>
        <p:sp>
          <p:nvSpPr>
            <p:cNvPr id="7" name="Freeform 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38" r="223" b="-38"/>
              </a:stretch>
            </a:blipFill>
          </p:spPr>
        </p:sp>
        <p:sp>
          <p:nvSpPr>
            <p:cNvPr id="8" name="Freeform 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498DCB"/>
            </a:solidFill>
          </p:spPr>
        </p:sp>
      </p:grpSp>
      <p:grpSp>
        <p:nvGrpSpPr>
          <p:cNvPr id="9" name="Group 9"/>
          <p:cNvGrpSpPr>
            <a:grpSpLocks noChangeAspect="1"/>
          </p:cNvGrpSpPr>
          <p:nvPr/>
        </p:nvGrpSpPr>
        <p:grpSpPr>
          <a:xfrm>
            <a:off x="7737055" y="2364165"/>
            <a:ext cx="2776457" cy="2765611"/>
            <a:chOff x="0" y="0"/>
            <a:chExt cx="6502400" cy="6477000"/>
          </a:xfrm>
        </p:grpSpPr>
        <p:sp>
          <p:nvSpPr>
            <p:cNvPr id="10" name="Freeform 1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590" t="-23629" r="-12147" b="-28697"/>
              </a:stretch>
            </a:blipFill>
          </p:spPr>
        </p:sp>
        <p:sp>
          <p:nvSpPr>
            <p:cNvPr id="11" name="Freeform 1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498DCB"/>
            </a:solidFill>
          </p:spPr>
        </p:sp>
      </p:grpSp>
      <p:grpSp>
        <p:nvGrpSpPr>
          <p:cNvPr id="12" name="Group 12"/>
          <p:cNvGrpSpPr>
            <a:grpSpLocks noChangeAspect="1"/>
          </p:cNvGrpSpPr>
          <p:nvPr/>
        </p:nvGrpSpPr>
        <p:grpSpPr>
          <a:xfrm>
            <a:off x="11208837" y="2444474"/>
            <a:ext cx="2695833" cy="2685302"/>
            <a:chOff x="0" y="0"/>
            <a:chExt cx="6502400" cy="6477000"/>
          </a:xfrm>
        </p:grpSpPr>
        <p:sp>
          <p:nvSpPr>
            <p:cNvPr id="13" name="Freeform 1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t="-10151" r="-59913" b="-10151"/>
              </a:stretch>
            </a:blipFill>
          </p:spPr>
        </p:sp>
        <p:sp>
          <p:nvSpPr>
            <p:cNvPr id="14" name="Freeform 1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498DCB"/>
            </a:solidFill>
          </p:spPr>
        </p:sp>
      </p:grpSp>
      <p:grpSp>
        <p:nvGrpSpPr>
          <p:cNvPr id="15" name="Group 15"/>
          <p:cNvGrpSpPr>
            <a:grpSpLocks noChangeAspect="1"/>
          </p:cNvGrpSpPr>
          <p:nvPr/>
        </p:nvGrpSpPr>
        <p:grpSpPr>
          <a:xfrm>
            <a:off x="14599995" y="2435408"/>
            <a:ext cx="2704934" cy="2694368"/>
            <a:chOff x="0" y="0"/>
            <a:chExt cx="6502400" cy="6477000"/>
          </a:xfrm>
        </p:grpSpPr>
        <p:sp>
          <p:nvSpPr>
            <p:cNvPr id="16" name="Freeform 16"/>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107546" t="-10516" r="223" b="-6624"/>
              </a:stretch>
            </a:blipFill>
          </p:spPr>
        </p:sp>
        <p:sp>
          <p:nvSpPr>
            <p:cNvPr id="17" name="Freeform 17"/>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498DCB"/>
            </a:solidFill>
          </p:spPr>
        </p:sp>
      </p:grpSp>
      <p:sp>
        <p:nvSpPr>
          <p:cNvPr id="18" name="Freeform 18"/>
          <p:cNvSpPr/>
          <p:nvPr/>
        </p:nvSpPr>
        <p:spPr>
          <a:xfrm>
            <a:off x="7823941" y="-128817"/>
            <a:ext cx="2640119" cy="2640119"/>
          </a:xfrm>
          <a:custGeom>
            <a:avLst/>
            <a:gdLst/>
            <a:ahLst/>
            <a:cxnLst/>
            <a:rect l="l" t="t" r="r" b="b"/>
            <a:pathLst>
              <a:path w="2640119" h="2640119">
                <a:moveTo>
                  <a:pt x="0" y="0"/>
                </a:moveTo>
                <a:lnTo>
                  <a:pt x="2640118" y="0"/>
                </a:lnTo>
                <a:lnTo>
                  <a:pt x="2640118" y="2640119"/>
                </a:lnTo>
                <a:lnTo>
                  <a:pt x="0" y="2640119"/>
                </a:lnTo>
                <a:lnTo>
                  <a:pt x="0" y="0"/>
                </a:lnTo>
                <a:close/>
              </a:path>
            </a:pathLst>
          </a:custGeom>
          <a:blipFill>
            <a:blip r:embed="rId9"/>
            <a:stretch>
              <a:fillRect/>
            </a:stretch>
          </a:blipFill>
        </p:spPr>
      </p:sp>
      <p:sp>
        <p:nvSpPr>
          <p:cNvPr id="19" name="TextBox 19"/>
          <p:cNvSpPr txBox="1"/>
          <p:nvPr/>
        </p:nvSpPr>
        <p:spPr>
          <a:xfrm>
            <a:off x="303049" y="5168989"/>
            <a:ext cx="3509439" cy="1233299"/>
          </a:xfrm>
          <a:prstGeom prst="rect">
            <a:avLst/>
          </a:prstGeom>
        </p:spPr>
        <p:txBody>
          <a:bodyPr lIns="0" tIns="0" rIns="0" bIns="0" rtlCol="0" anchor="t">
            <a:spAutoFit/>
          </a:bodyPr>
          <a:lstStyle/>
          <a:p>
            <a:pPr algn="ctr">
              <a:lnSpc>
                <a:spcPts val="4997"/>
              </a:lnSpc>
              <a:spcBef>
                <a:spcPct val="0"/>
              </a:spcBef>
            </a:pPr>
            <a:r>
              <a:rPr lang="en-US" sz="3569">
                <a:solidFill>
                  <a:srgbClr val="FFFFFF"/>
                </a:solidFill>
                <a:latin typeface="Barlow Bold"/>
              </a:rPr>
              <a:t>Ing. Carlos Campos</a:t>
            </a:r>
          </a:p>
        </p:txBody>
      </p:sp>
      <p:sp>
        <p:nvSpPr>
          <p:cNvPr id="20" name="TextBox 20"/>
          <p:cNvSpPr txBox="1"/>
          <p:nvPr/>
        </p:nvSpPr>
        <p:spPr>
          <a:xfrm>
            <a:off x="303049" y="6641086"/>
            <a:ext cx="3509439" cy="1233299"/>
          </a:xfrm>
          <a:prstGeom prst="rect">
            <a:avLst/>
          </a:prstGeom>
        </p:spPr>
        <p:txBody>
          <a:bodyPr lIns="0" tIns="0" rIns="0" bIns="0" rtlCol="0" anchor="t">
            <a:spAutoFit/>
          </a:bodyPr>
          <a:lstStyle/>
          <a:p>
            <a:pPr algn="ctr">
              <a:lnSpc>
                <a:spcPts val="4997"/>
              </a:lnSpc>
              <a:spcBef>
                <a:spcPct val="0"/>
              </a:spcBef>
            </a:pPr>
            <a:r>
              <a:rPr lang="en-US" sz="3569">
                <a:solidFill>
                  <a:srgbClr val="8FB2F4"/>
                </a:solidFill>
                <a:latin typeface="Barlow"/>
              </a:rPr>
              <a:t> Hardware y Embebidos</a:t>
            </a:r>
          </a:p>
        </p:txBody>
      </p:sp>
      <p:sp>
        <p:nvSpPr>
          <p:cNvPr id="21" name="TextBox 21"/>
          <p:cNvSpPr txBox="1"/>
          <p:nvPr/>
        </p:nvSpPr>
        <p:spPr>
          <a:xfrm>
            <a:off x="3990178" y="5168989"/>
            <a:ext cx="3245675" cy="1233299"/>
          </a:xfrm>
          <a:prstGeom prst="rect">
            <a:avLst/>
          </a:prstGeom>
        </p:spPr>
        <p:txBody>
          <a:bodyPr lIns="0" tIns="0" rIns="0" bIns="0" rtlCol="0" anchor="t">
            <a:spAutoFit/>
          </a:bodyPr>
          <a:lstStyle/>
          <a:p>
            <a:pPr marL="0" lvl="0" indent="0" algn="ctr">
              <a:lnSpc>
                <a:spcPts val="4997"/>
              </a:lnSpc>
              <a:spcBef>
                <a:spcPct val="0"/>
              </a:spcBef>
            </a:pPr>
            <a:r>
              <a:rPr lang="en-US" sz="3569">
                <a:solidFill>
                  <a:srgbClr val="FFFFFF"/>
                </a:solidFill>
                <a:latin typeface="Barlow Bold"/>
              </a:rPr>
              <a:t>I</a:t>
            </a:r>
            <a:r>
              <a:rPr lang="en-US" sz="3569" u="none" strike="noStrike">
                <a:solidFill>
                  <a:srgbClr val="FFFFFF"/>
                </a:solidFill>
                <a:latin typeface="Barlow Bold"/>
              </a:rPr>
              <a:t>ng. Andrés Islas</a:t>
            </a:r>
          </a:p>
        </p:txBody>
      </p:sp>
      <p:sp>
        <p:nvSpPr>
          <p:cNvPr id="22" name="TextBox 22"/>
          <p:cNvSpPr txBox="1"/>
          <p:nvPr/>
        </p:nvSpPr>
        <p:spPr>
          <a:xfrm>
            <a:off x="3858296" y="6641086"/>
            <a:ext cx="3509439" cy="1233299"/>
          </a:xfrm>
          <a:prstGeom prst="rect">
            <a:avLst/>
          </a:prstGeom>
        </p:spPr>
        <p:txBody>
          <a:bodyPr lIns="0" tIns="0" rIns="0" bIns="0" rtlCol="0" anchor="t">
            <a:spAutoFit/>
          </a:bodyPr>
          <a:lstStyle/>
          <a:p>
            <a:pPr marL="0" lvl="0" indent="0" algn="ctr">
              <a:lnSpc>
                <a:spcPts val="4997"/>
              </a:lnSpc>
              <a:spcBef>
                <a:spcPct val="0"/>
              </a:spcBef>
            </a:pPr>
            <a:r>
              <a:rPr lang="en-US" sz="3569" u="none" strike="noStrike">
                <a:solidFill>
                  <a:srgbClr val="8FB2F4"/>
                </a:solidFill>
                <a:latin typeface="Barlow"/>
              </a:rPr>
              <a:t> Inteligencia Artificial</a:t>
            </a:r>
          </a:p>
        </p:txBody>
      </p:sp>
      <p:sp>
        <p:nvSpPr>
          <p:cNvPr id="23" name="TextBox 23"/>
          <p:cNvSpPr txBox="1"/>
          <p:nvPr/>
        </p:nvSpPr>
        <p:spPr>
          <a:xfrm>
            <a:off x="7461237" y="5168989"/>
            <a:ext cx="3670326" cy="1233299"/>
          </a:xfrm>
          <a:prstGeom prst="rect">
            <a:avLst/>
          </a:prstGeom>
        </p:spPr>
        <p:txBody>
          <a:bodyPr lIns="0" tIns="0" rIns="0" bIns="0" rtlCol="0" anchor="t">
            <a:spAutoFit/>
          </a:bodyPr>
          <a:lstStyle/>
          <a:p>
            <a:pPr marL="0" lvl="0" indent="0" algn="ctr">
              <a:lnSpc>
                <a:spcPts val="4997"/>
              </a:lnSpc>
              <a:spcBef>
                <a:spcPct val="0"/>
              </a:spcBef>
            </a:pPr>
            <a:r>
              <a:rPr lang="en-US" sz="3569">
                <a:solidFill>
                  <a:srgbClr val="FFFFFF"/>
                </a:solidFill>
                <a:latin typeface="Barlow Bold"/>
              </a:rPr>
              <a:t>Mtro</a:t>
            </a:r>
            <a:r>
              <a:rPr lang="en-US" sz="3569" u="none" strike="noStrike">
                <a:solidFill>
                  <a:srgbClr val="FFFFFF"/>
                </a:solidFill>
                <a:latin typeface="Barlow Bold"/>
              </a:rPr>
              <a:t>. Carlos Quiroz</a:t>
            </a:r>
          </a:p>
        </p:txBody>
      </p:sp>
      <p:sp>
        <p:nvSpPr>
          <p:cNvPr id="24" name="TextBox 24"/>
          <p:cNvSpPr txBox="1"/>
          <p:nvPr/>
        </p:nvSpPr>
        <p:spPr>
          <a:xfrm>
            <a:off x="7541681" y="6641086"/>
            <a:ext cx="3509439" cy="1233299"/>
          </a:xfrm>
          <a:prstGeom prst="rect">
            <a:avLst/>
          </a:prstGeom>
        </p:spPr>
        <p:txBody>
          <a:bodyPr lIns="0" tIns="0" rIns="0" bIns="0" rtlCol="0" anchor="t">
            <a:spAutoFit/>
          </a:bodyPr>
          <a:lstStyle/>
          <a:p>
            <a:pPr marL="0" lvl="0" indent="0" algn="ctr">
              <a:lnSpc>
                <a:spcPts val="4997"/>
              </a:lnSpc>
              <a:spcBef>
                <a:spcPct val="0"/>
              </a:spcBef>
            </a:pPr>
            <a:r>
              <a:rPr lang="en-US" sz="3569" u="none" strike="noStrike">
                <a:solidFill>
                  <a:srgbClr val="8FB2F4"/>
                </a:solidFill>
                <a:latin typeface="Barlow"/>
              </a:rPr>
              <a:t> Negocios y Finanzas</a:t>
            </a:r>
          </a:p>
        </p:txBody>
      </p:sp>
      <p:sp>
        <p:nvSpPr>
          <p:cNvPr id="25" name="TextBox 25"/>
          <p:cNvSpPr txBox="1"/>
          <p:nvPr/>
        </p:nvSpPr>
        <p:spPr>
          <a:xfrm>
            <a:off x="10792699" y="5168989"/>
            <a:ext cx="3528109" cy="1233299"/>
          </a:xfrm>
          <a:prstGeom prst="rect">
            <a:avLst/>
          </a:prstGeom>
        </p:spPr>
        <p:txBody>
          <a:bodyPr lIns="0" tIns="0" rIns="0" bIns="0" rtlCol="0" anchor="t">
            <a:spAutoFit/>
          </a:bodyPr>
          <a:lstStyle/>
          <a:p>
            <a:pPr marL="0" lvl="0" indent="0" algn="ctr">
              <a:lnSpc>
                <a:spcPts val="4997"/>
              </a:lnSpc>
              <a:spcBef>
                <a:spcPct val="0"/>
              </a:spcBef>
            </a:pPr>
            <a:r>
              <a:rPr lang="en-US" sz="3569">
                <a:solidFill>
                  <a:srgbClr val="FFFFFF"/>
                </a:solidFill>
                <a:latin typeface="Barlow Bold"/>
              </a:rPr>
              <a:t>A</a:t>
            </a:r>
            <a:r>
              <a:rPr lang="en-US" sz="3569" u="none" strike="noStrike">
                <a:solidFill>
                  <a:srgbClr val="FFFFFF"/>
                </a:solidFill>
                <a:latin typeface="Barlow Bold"/>
              </a:rPr>
              <a:t>lexis</a:t>
            </a:r>
          </a:p>
          <a:p>
            <a:pPr marL="0" lvl="0" indent="0" algn="ctr">
              <a:lnSpc>
                <a:spcPts val="4997"/>
              </a:lnSpc>
              <a:spcBef>
                <a:spcPct val="0"/>
              </a:spcBef>
            </a:pPr>
            <a:r>
              <a:rPr lang="en-US" sz="3569" u="none" strike="noStrike">
                <a:solidFill>
                  <a:srgbClr val="FFFFFF"/>
                </a:solidFill>
                <a:latin typeface="Barlow Bold"/>
              </a:rPr>
              <a:t>Bravo</a:t>
            </a:r>
          </a:p>
        </p:txBody>
      </p:sp>
      <p:sp>
        <p:nvSpPr>
          <p:cNvPr id="26" name="TextBox 26"/>
          <p:cNvSpPr txBox="1"/>
          <p:nvPr/>
        </p:nvSpPr>
        <p:spPr>
          <a:xfrm>
            <a:off x="14442277" y="5168989"/>
            <a:ext cx="3291080" cy="1233299"/>
          </a:xfrm>
          <a:prstGeom prst="rect">
            <a:avLst/>
          </a:prstGeom>
        </p:spPr>
        <p:txBody>
          <a:bodyPr lIns="0" tIns="0" rIns="0" bIns="0" rtlCol="0" anchor="t">
            <a:spAutoFit/>
          </a:bodyPr>
          <a:lstStyle/>
          <a:p>
            <a:pPr marL="0" lvl="0" indent="0" algn="ctr">
              <a:lnSpc>
                <a:spcPts val="4997"/>
              </a:lnSpc>
              <a:spcBef>
                <a:spcPct val="0"/>
              </a:spcBef>
            </a:pPr>
            <a:r>
              <a:rPr lang="en-US" sz="3569">
                <a:solidFill>
                  <a:srgbClr val="FFFFFF"/>
                </a:solidFill>
                <a:latin typeface="Barlow Bold"/>
              </a:rPr>
              <a:t>L</a:t>
            </a:r>
            <a:r>
              <a:rPr lang="en-US" sz="3569" u="none" strike="noStrike">
                <a:solidFill>
                  <a:srgbClr val="FFFFFF"/>
                </a:solidFill>
                <a:latin typeface="Barlow Bold"/>
              </a:rPr>
              <a:t>uis</a:t>
            </a:r>
          </a:p>
          <a:p>
            <a:pPr marL="0" lvl="0" indent="0" algn="ctr">
              <a:lnSpc>
                <a:spcPts val="4997"/>
              </a:lnSpc>
              <a:spcBef>
                <a:spcPct val="0"/>
              </a:spcBef>
            </a:pPr>
            <a:r>
              <a:rPr lang="en-US" sz="3569" u="none" strike="noStrike">
                <a:solidFill>
                  <a:srgbClr val="FFFFFF"/>
                </a:solidFill>
                <a:latin typeface="Barlow Bold"/>
              </a:rPr>
              <a:t>Guzmán</a:t>
            </a:r>
          </a:p>
        </p:txBody>
      </p:sp>
      <p:sp>
        <p:nvSpPr>
          <p:cNvPr id="27" name="TextBox 27"/>
          <p:cNvSpPr txBox="1"/>
          <p:nvPr/>
        </p:nvSpPr>
        <p:spPr>
          <a:xfrm>
            <a:off x="10802034" y="6641086"/>
            <a:ext cx="3509439" cy="1233299"/>
          </a:xfrm>
          <a:prstGeom prst="rect">
            <a:avLst/>
          </a:prstGeom>
        </p:spPr>
        <p:txBody>
          <a:bodyPr lIns="0" tIns="0" rIns="0" bIns="0" rtlCol="0" anchor="t">
            <a:spAutoFit/>
          </a:bodyPr>
          <a:lstStyle/>
          <a:p>
            <a:pPr marL="0" lvl="0" indent="0" algn="ctr">
              <a:lnSpc>
                <a:spcPts val="4997"/>
              </a:lnSpc>
              <a:spcBef>
                <a:spcPct val="0"/>
              </a:spcBef>
            </a:pPr>
            <a:r>
              <a:rPr lang="en-US" sz="3569" u="none" strike="noStrike">
                <a:solidFill>
                  <a:srgbClr val="8FB2F4"/>
                </a:solidFill>
                <a:latin typeface="Barlow"/>
              </a:rPr>
              <a:t>Web y </a:t>
            </a:r>
          </a:p>
          <a:p>
            <a:pPr marL="0" lvl="0" indent="0" algn="ctr">
              <a:lnSpc>
                <a:spcPts val="4997"/>
              </a:lnSpc>
              <a:spcBef>
                <a:spcPct val="0"/>
              </a:spcBef>
            </a:pPr>
            <a:r>
              <a:rPr lang="en-US" sz="3569" u="none" strike="noStrike">
                <a:solidFill>
                  <a:srgbClr val="8FB2F4"/>
                </a:solidFill>
                <a:latin typeface="Barlow"/>
              </a:rPr>
              <a:t>Marketing </a:t>
            </a:r>
          </a:p>
        </p:txBody>
      </p:sp>
      <p:sp>
        <p:nvSpPr>
          <p:cNvPr id="28" name="TextBox 28"/>
          <p:cNvSpPr txBox="1"/>
          <p:nvPr/>
        </p:nvSpPr>
        <p:spPr>
          <a:xfrm>
            <a:off x="14111871" y="6641086"/>
            <a:ext cx="3951892" cy="1233299"/>
          </a:xfrm>
          <a:prstGeom prst="rect">
            <a:avLst/>
          </a:prstGeom>
        </p:spPr>
        <p:txBody>
          <a:bodyPr lIns="0" tIns="0" rIns="0" bIns="0" rtlCol="0" anchor="t">
            <a:spAutoFit/>
          </a:bodyPr>
          <a:lstStyle/>
          <a:p>
            <a:pPr marL="0" lvl="0" indent="0" algn="ctr">
              <a:lnSpc>
                <a:spcPts val="4997"/>
              </a:lnSpc>
              <a:spcBef>
                <a:spcPct val="0"/>
              </a:spcBef>
            </a:pPr>
            <a:r>
              <a:rPr lang="en-US" sz="3569" u="none" strike="noStrike">
                <a:solidFill>
                  <a:srgbClr val="8FB2F4"/>
                </a:solidFill>
                <a:latin typeface="Barlow"/>
              </a:rPr>
              <a:t> Sensores y Comunicaciones</a:t>
            </a:r>
          </a:p>
        </p:txBody>
      </p:sp>
      <p:sp>
        <p:nvSpPr>
          <p:cNvPr id="29" name="TextBox 29"/>
          <p:cNvSpPr txBox="1"/>
          <p:nvPr/>
        </p:nvSpPr>
        <p:spPr>
          <a:xfrm>
            <a:off x="5855105" y="8595042"/>
            <a:ext cx="11632357" cy="626746"/>
          </a:xfrm>
          <a:prstGeom prst="rect">
            <a:avLst/>
          </a:prstGeom>
        </p:spPr>
        <p:txBody>
          <a:bodyPr lIns="0" tIns="0" rIns="0" bIns="0" rtlCol="0" anchor="t">
            <a:spAutoFit/>
          </a:bodyPr>
          <a:lstStyle/>
          <a:p>
            <a:pPr algn="ctr">
              <a:lnSpc>
                <a:spcPts val="5069"/>
              </a:lnSpc>
              <a:spcBef>
                <a:spcPct val="0"/>
              </a:spcBef>
            </a:pPr>
            <a:r>
              <a:rPr lang="en-US" sz="3899">
                <a:solidFill>
                  <a:srgbClr val="FFFFFF"/>
                </a:solidFill>
                <a:latin typeface="Open Sauce Italics"/>
              </a:rPr>
              <a:t>“Lo que no se </a:t>
            </a:r>
            <a:r>
              <a:rPr lang="en-US" sz="3899">
                <a:solidFill>
                  <a:srgbClr val="FFFFFF"/>
                </a:solidFill>
                <a:latin typeface="Open Sauce Bold Italics"/>
              </a:rPr>
              <a:t>mide </a:t>
            </a:r>
            <a:r>
              <a:rPr lang="en-US" sz="3899">
                <a:solidFill>
                  <a:srgbClr val="FFFFFF"/>
                </a:solidFill>
                <a:latin typeface="Open Sauce Italics"/>
              </a:rPr>
              <a:t>no se puede </a:t>
            </a:r>
            <a:r>
              <a:rPr lang="en-US" sz="3899">
                <a:solidFill>
                  <a:srgbClr val="FFFFFF"/>
                </a:solidFill>
                <a:latin typeface="Open Sauce Bold Italics"/>
              </a:rPr>
              <a:t>mejorar</a:t>
            </a:r>
            <a:r>
              <a:rPr lang="en-US" sz="3899">
                <a:solidFill>
                  <a:srgbClr val="FFFFFF"/>
                </a:solidFill>
                <a:latin typeface="Open Sauce Italics"/>
              </a:rPr>
              <a:t>”</a:t>
            </a:r>
          </a:p>
        </p:txBody>
      </p:sp>
      <p:sp>
        <p:nvSpPr>
          <p:cNvPr id="30" name="TextBox 30"/>
          <p:cNvSpPr txBox="1"/>
          <p:nvPr/>
        </p:nvSpPr>
        <p:spPr>
          <a:xfrm>
            <a:off x="12944421" y="9336088"/>
            <a:ext cx="5343579" cy="547370"/>
          </a:xfrm>
          <a:prstGeom prst="rect">
            <a:avLst/>
          </a:prstGeom>
        </p:spPr>
        <p:txBody>
          <a:bodyPr lIns="0" tIns="0" rIns="0" bIns="0" rtlCol="0" anchor="t">
            <a:spAutoFit/>
          </a:bodyPr>
          <a:lstStyle/>
          <a:p>
            <a:pPr algn="ctr">
              <a:lnSpc>
                <a:spcPts val="4419"/>
              </a:lnSpc>
              <a:spcBef>
                <a:spcPct val="0"/>
              </a:spcBef>
            </a:pPr>
            <a:r>
              <a:rPr lang="en-US" sz="3399">
                <a:solidFill>
                  <a:srgbClr val="BFBFBF"/>
                </a:solidFill>
                <a:latin typeface="Open Sauce"/>
              </a:rPr>
              <a:t>William Thomsom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2166739" y="1257300"/>
            <a:ext cx="13954522" cy="7753350"/>
          </a:xfrm>
          <a:prstGeom prst="rect">
            <a:avLst/>
          </a:prstGeom>
        </p:spPr>
        <p:txBody>
          <a:bodyPr lIns="0" tIns="0" rIns="0" bIns="0" rtlCol="0" anchor="t">
            <a:spAutoFit/>
          </a:bodyPr>
          <a:lstStyle/>
          <a:p>
            <a:pPr marL="0" lvl="0" indent="0">
              <a:lnSpc>
                <a:spcPts val="2160"/>
              </a:lnSpc>
            </a:pPr>
            <a:r>
              <a:rPr lang="en-US" sz="1800" u="none">
                <a:solidFill>
                  <a:srgbClr val="000000"/>
                </a:solidFill>
                <a:latin typeface="Arimo"/>
              </a:rPr>
              <a:t>'Investigación': "",</a:t>
            </a:r>
          </a:p>
          <a:p>
            <a:pPr marL="0" lvl="0" indent="0">
              <a:lnSpc>
                <a:spcPts val="2160"/>
              </a:lnSpc>
            </a:pPr>
            <a:r>
              <a:rPr lang="en-US" sz="1800" u="none">
                <a:solidFill>
                  <a:srgbClr val="000000"/>
                </a:solidFill>
                <a:latin typeface="Arimo"/>
              </a:rPr>
              <a:t>[1] "Mexico’s investments in research and development," Opportimes, 2021. [Online]. Available: https://www.opportimes.com/mexico-invest-in-research-and-development/#:~:text=Research%20and%20development%20expenditures%20have,0%20trillion.</a:t>
            </a:r>
          </a:p>
          <a:p>
            <a:pPr marL="0" lvl="0" indent="0">
              <a:lnSpc>
                <a:spcPts val="2160"/>
              </a:lnSpc>
            </a:pPr>
            <a:r>
              <a:rPr lang="en-US" sz="1800" u="none">
                <a:solidFill>
                  <a:srgbClr val="000000"/>
                </a:solidFill>
                <a:latin typeface="Arimo"/>
              </a:rPr>
              <a:t>[2] "France plans €11bn green bond issuance in 2023," Environmental Finance, 2023. [Online]. Available: https://www.environmental-finance.com/content/news/france-plans-11bn-green-bond-issuance-in-2023.html.</a:t>
            </a:r>
          </a:p>
          <a:p>
            <a:pPr marL="0" lvl="0" indent="0">
              <a:lnSpc>
                <a:spcPts val="2160"/>
              </a:lnSpc>
            </a:pPr>
            <a:endParaRPr lang="en-US" sz="1800" u="none">
              <a:solidFill>
                <a:srgbClr val="000000"/>
              </a:solidFill>
              <a:latin typeface="Arimo"/>
            </a:endParaRPr>
          </a:p>
          <a:p>
            <a:pPr marL="0" lvl="0" indent="0">
              <a:lnSpc>
                <a:spcPts val="2160"/>
              </a:lnSpc>
            </a:pPr>
            <a:r>
              <a:rPr lang="en-US" sz="1800" u="none">
                <a:solidFill>
                  <a:srgbClr val="000000"/>
                </a:solidFill>
                <a:latin typeface="Arimo"/>
              </a:rPr>
              <a:t>'Emisiones': "",</a:t>
            </a:r>
          </a:p>
          <a:p>
            <a:pPr marL="0" lvl="0" indent="0">
              <a:lnSpc>
                <a:spcPts val="2160"/>
              </a:lnSpc>
            </a:pPr>
            <a:r>
              <a:rPr lang="en-US" sz="1800" u="none">
                <a:solidFill>
                  <a:srgbClr val="000000"/>
                </a:solidFill>
                <a:latin typeface="Arimo"/>
              </a:rPr>
              <a:t>[3] "Carbon dioxide emissions in France," Statista, 2022. [Online]. Available: https://www.statista.com/statistics/1067575/carbon-dioxide-emissions-france/#:~:text=Carbon%20dioxide%20emissions%20in%20France,5.</a:t>
            </a:r>
          </a:p>
          <a:p>
            <a:pPr marL="0" lvl="0" indent="0">
              <a:lnSpc>
                <a:spcPts val="2160"/>
              </a:lnSpc>
            </a:pPr>
            <a:r>
              <a:rPr lang="en-US" sz="1800" u="none">
                <a:solidFill>
                  <a:srgbClr val="000000"/>
                </a:solidFill>
                <a:latin typeface="Arimo"/>
              </a:rPr>
              <a:t>[4] "CO2 emissions from fossil fuel and industrial purposes in Mexico," Statista, 2021. [Online]. Available: https://www.statista.com/statistics/486048/co2-emissions-mexico-fossil-fuel-and-industrial-purposes/#:~:text=Carbon%20dioxide%20emissions%20from%20fossil,percent%20in%202020%20due%20to.</a:t>
            </a:r>
          </a:p>
          <a:p>
            <a:pPr marL="0" lvl="0" indent="0">
              <a:lnSpc>
                <a:spcPts val="2160"/>
              </a:lnSpc>
            </a:pPr>
            <a:endParaRPr lang="en-US" sz="1800" u="none">
              <a:solidFill>
                <a:srgbClr val="000000"/>
              </a:solidFill>
              <a:latin typeface="Arimo"/>
            </a:endParaRPr>
          </a:p>
          <a:p>
            <a:pPr marL="0" lvl="0" indent="0">
              <a:lnSpc>
                <a:spcPts val="2160"/>
              </a:lnSpc>
            </a:pPr>
            <a:r>
              <a:rPr lang="en-US" sz="1800" u="none">
                <a:solidFill>
                  <a:srgbClr val="000000"/>
                </a:solidFill>
                <a:latin typeface="Arimo"/>
              </a:rPr>
              <a:t>'Implementación': "",</a:t>
            </a:r>
          </a:p>
          <a:p>
            <a:pPr marL="0" lvl="0" indent="0">
              <a:lnSpc>
                <a:spcPts val="2160"/>
              </a:lnSpc>
            </a:pPr>
            <a:r>
              <a:rPr lang="en-US" sz="1800" u="none">
                <a:solidFill>
                  <a:srgbClr val="000000"/>
                </a:solidFill>
                <a:latin typeface="Arimo"/>
              </a:rPr>
              <a:t>[5] "Environmental Classification, ME Mexico Devel," Inter-American Development Bank, [Online]. Available: https://www.iadb.org/en/whats-our-impact/ME-Q0007#:~:text=Environmental%20Classification,ME%20Mexico%20Devel%20%5B36945514%5D.PDF.</a:t>
            </a:r>
          </a:p>
          <a:p>
            <a:pPr marL="0" lvl="0" indent="0">
              <a:lnSpc>
                <a:spcPts val="2160"/>
              </a:lnSpc>
            </a:pPr>
            <a:r>
              <a:rPr lang="en-US" sz="1800" u="none">
                <a:solidFill>
                  <a:srgbClr val="000000"/>
                </a:solidFill>
                <a:latin typeface="Arimo"/>
              </a:rPr>
              <a:t>[6] "France to simplify procedures for renewable energy projects," Reuters, 2017. [Online]. Available: https://www.reuters.com/article/us-france-renewables-investments-idUSKCN1C027P.</a:t>
            </a:r>
          </a:p>
          <a:p>
            <a:pPr marL="0" lvl="0" indent="0">
              <a:lnSpc>
                <a:spcPts val="2160"/>
              </a:lnSpc>
            </a:pPr>
            <a:endParaRPr lang="en-US" sz="1800" u="none">
              <a:solidFill>
                <a:srgbClr val="000000"/>
              </a:solidFill>
              <a:latin typeface="Arimo"/>
            </a:endParaRPr>
          </a:p>
          <a:p>
            <a:pPr marL="0" lvl="0" indent="0">
              <a:lnSpc>
                <a:spcPts val="2160"/>
              </a:lnSpc>
            </a:pPr>
            <a:r>
              <a:rPr lang="en-US" sz="1800" u="none">
                <a:solidFill>
                  <a:srgbClr val="000000"/>
                </a:solidFill>
                <a:latin typeface="Arimo"/>
              </a:rPr>
              <a:t>'Carbono': "",</a:t>
            </a:r>
          </a:p>
          <a:p>
            <a:pPr marL="0" lvl="0" indent="0">
              <a:lnSpc>
                <a:spcPts val="2160"/>
              </a:lnSpc>
            </a:pPr>
            <a:r>
              <a:rPr lang="en-US" sz="1800" u="none">
                <a:solidFill>
                  <a:srgbClr val="000000"/>
                </a:solidFill>
                <a:latin typeface="Arimo"/>
              </a:rPr>
              <a:t>[7] J. Aldy et al., "What is the social cost of carbon?," Brookings, 2023. [Online]. Available: https://www.brookings.edu/articles/what-is-the-social-cost-of-carbon/#:~:text=March%2014%2C%202023%204%20min,matters%2C%20and%20why%20the%20Biden.</a:t>
            </a:r>
          </a:p>
          <a:p>
            <a:pPr marL="0" lvl="0" indent="0">
              <a:lnSpc>
                <a:spcPts val="2160"/>
              </a:lnSpc>
            </a:pPr>
            <a:r>
              <a:rPr lang="en-US" sz="1800" u="none">
                <a:solidFill>
                  <a:srgbClr val="000000"/>
                </a:solidFill>
                <a:latin typeface="Arimo"/>
              </a:rPr>
              <a:t>This is a collection of sources related to research and development investments, emissions, implementation of renewable energy projects, and the social cost of carbon in Mexico and France. The sources include Opportimes and Environmental Finance articles on Mexico and France's investments in research and development and green bond issuance, respectively. Statista provides data on carbon dioxide emissions in France and Mexico. The Inter-American Development Bank's website offers information on environmental classification in Mexico, and Reuters reports on France's efforts to simplify procedures for renewable energy projects. Lastly, Brookings discusses the social cost of carbon.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9067800" y="0"/>
            <a:ext cx="9220200" cy="5370048"/>
            <a:chOff x="0" y="0"/>
            <a:chExt cx="2428365" cy="1414334"/>
          </a:xfrm>
        </p:grpSpPr>
        <p:sp>
          <p:nvSpPr>
            <p:cNvPr id="3" name="Freeform 3"/>
            <p:cNvSpPr/>
            <p:nvPr/>
          </p:nvSpPr>
          <p:spPr>
            <a:xfrm>
              <a:off x="0" y="0"/>
              <a:ext cx="2428365" cy="1414334"/>
            </a:xfrm>
            <a:custGeom>
              <a:avLst/>
              <a:gdLst/>
              <a:ahLst/>
              <a:cxnLst/>
              <a:rect l="l" t="t" r="r" b="b"/>
              <a:pathLst>
                <a:path w="2428365" h="1414334">
                  <a:moveTo>
                    <a:pt x="0" y="0"/>
                  </a:moveTo>
                  <a:lnTo>
                    <a:pt x="2428365" y="0"/>
                  </a:lnTo>
                  <a:lnTo>
                    <a:pt x="2428365" y="1414334"/>
                  </a:lnTo>
                  <a:lnTo>
                    <a:pt x="0" y="1414334"/>
                  </a:lnTo>
                  <a:close/>
                </a:path>
              </a:pathLst>
            </a:custGeom>
            <a:solidFill>
              <a:srgbClr val="498DCB"/>
            </a:solidFill>
          </p:spPr>
        </p:sp>
        <p:sp>
          <p:nvSpPr>
            <p:cNvPr id="4" name="TextBox 4"/>
            <p:cNvSpPr txBox="1"/>
            <p:nvPr/>
          </p:nvSpPr>
          <p:spPr>
            <a:xfrm>
              <a:off x="0" y="-66675"/>
              <a:ext cx="2428365" cy="1481009"/>
            </a:xfrm>
            <a:prstGeom prst="rect">
              <a:avLst/>
            </a:prstGeom>
          </p:spPr>
          <p:txBody>
            <a:bodyPr lIns="50800" tIns="50800" rIns="50800" bIns="50800" rtlCol="0" anchor="ctr"/>
            <a:lstStyle/>
            <a:p>
              <a:pPr algn="ctr">
                <a:lnSpc>
                  <a:spcPts val="3150"/>
                </a:lnSpc>
              </a:pPr>
              <a:endParaRPr/>
            </a:p>
          </p:txBody>
        </p:sp>
      </p:grpSp>
      <p:sp>
        <p:nvSpPr>
          <p:cNvPr id="5" name="TextBox 5"/>
          <p:cNvSpPr txBox="1"/>
          <p:nvPr/>
        </p:nvSpPr>
        <p:spPr>
          <a:xfrm>
            <a:off x="521058" y="1430105"/>
            <a:ext cx="7873285" cy="2559047"/>
          </a:xfrm>
          <a:prstGeom prst="rect">
            <a:avLst/>
          </a:prstGeom>
        </p:spPr>
        <p:txBody>
          <a:bodyPr lIns="0" tIns="0" rIns="0" bIns="0" rtlCol="0" anchor="t">
            <a:spAutoFit/>
          </a:bodyPr>
          <a:lstStyle/>
          <a:p>
            <a:pPr marL="0" lvl="0" indent="0" algn="l">
              <a:lnSpc>
                <a:spcPts val="9699"/>
              </a:lnSpc>
              <a:spcBef>
                <a:spcPct val="0"/>
              </a:spcBef>
            </a:pPr>
            <a:r>
              <a:rPr lang="en-US" sz="9999" u="none">
                <a:solidFill>
                  <a:srgbClr val="000000"/>
                </a:solidFill>
                <a:latin typeface="Arimo"/>
              </a:rPr>
              <a:t>Sección de Anexos</a:t>
            </a:r>
          </a:p>
        </p:txBody>
      </p:sp>
      <p:grpSp>
        <p:nvGrpSpPr>
          <p:cNvPr id="6" name="Group 6"/>
          <p:cNvGrpSpPr/>
          <p:nvPr/>
        </p:nvGrpSpPr>
        <p:grpSpPr>
          <a:xfrm>
            <a:off x="9067800" y="5143500"/>
            <a:ext cx="4610100" cy="5143500"/>
            <a:chOff x="0" y="0"/>
            <a:chExt cx="1214183" cy="1354667"/>
          </a:xfrm>
        </p:grpSpPr>
        <p:sp>
          <p:nvSpPr>
            <p:cNvPr id="7" name="Freeform 7"/>
            <p:cNvSpPr/>
            <p:nvPr/>
          </p:nvSpPr>
          <p:spPr>
            <a:xfrm>
              <a:off x="0" y="0"/>
              <a:ext cx="1214183" cy="1354667"/>
            </a:xfrm>
            <a:custGeom>
              <a:avLst/>
              <a:gdLst/>
              <a:ahLst/>
              <a:cxnLst/>
              <a:rect l="l" t="t" r="r" b="b"/>
              <a:pathLst>
                <a:path w="1214183" h="1354667">
                  <a:moveTo>
                    <a:pt x="0" y="0"/>
                  </a:moveTo>
                  <a:lnTo>
                    <a:pt x="1214183" y="0"/>
                  </a:lnTo>
                  <a:lnTo>
                    <a:pt x="1214183" y="1354667"/>
                  </a:lnTo>
                  <a:lnTo>
                    <a:pt x="0" y="1354667"/>
                  </a:lnTo>
                  <a:close/>
                </a:path>
              </a:pathLst>
            </a:custGeom>
            <a:solidFill>
              <a:srgbClr val="003060"/>
            </a:solidFill>
          </p:spPr>
        </p:sp>
        <p:sp>
          <p:nvSpPr>
            <p:cNvPr id="8" name="TextBox 8"/>
            <p:cNvSpPr txBox="1"/>
            <p:nvPr/>
          </p:nvSpPr>
          <p:spPr>
            <a:xfrm>
              <a:off x="0" y="-66675"/>
              <a:ext cx="1214183" cy="1421342"/>
            </a:xfrm>
            <a:prstGeom prst="rect">
              <a:avLst/>
            </a:prstGeom>
          </p:spPr>
          <p:txBody>
            <a:bodyPr lIns="50800" tIns="50800" rIns="50800" bIns="50800" rtlCol="0" anchor="ctr"/>
            <a:lstStyle/>
            <a:p>
              <a:pPr algn="ctr">
                <a:lnSpc>
                  <a:spcPts val="3150"/>
                </a:lnSpc>
              </a:pPr>
              <a:endParaRPr/>
            </a:p>
          </p:txBody>
        </p:sp>
      </p:grpSp>
      <p:grpSp>
        <p:nvGrpSpPr>
          <p:cNvPr id="9" name="Group 9"/>
          <p:cNvGrpSpPr/>
          <p:nvPr/>
        </p:nvGrpSpPr>
        <p:grpSpPr>
          <a:xfrm>
            <a:off x="13677900" y="5143500"/>
            <a:ext cx="4610100" cy="5143500"/>
            <a:chOff x="0" y="0"/>
            <a:chExt cx="1214183" cy="1354667"/>
          </a:xfrm>
        </p:grpSpPr>
        <p:sp>
          <p:nvSpPr>
            <p:cNvPr id="10" name="Freeform 10"/>
            <p:cNvSpPr/>
            <p:nvPr/>
          </p:nvSpPr>
          <p:spPr>
            <a:xfrm>
              <a:off x="0" y="0"/>
              <a:ext cx="1214183" cy="1354667"/>
            </a:xfrm>
            <a:custGeom>
              <a:avLst/>
              <a:gdLst/>
              <a:ahLst/>
              <a:cxnLst/>
              <a:rect l="l" t="t" r="r" b="b"/>
              <a:pathLst>
                <a:path w="1214183" h="1354667">
                  <a:moveTo>
                    <a:pt x="0" y="0"/>
                  </a:moveTo>
                  <a:lnTo>
                    <a:pt x="1214183" y="0"/>
                  </a:lnTo>
                  <a:lnTo>
                    <a:pt x="1214183" y="1354667"/>
                  </a:lnTo>
                  <a:lnTo>
                    <a:pt x="0" y="1354667"/>
                  </a:lnTo>
                  <a:close/>
                </a:path>
              </a:pathLst>
            </a:custGeom>
            <a:solidFill>
              <a:srgbClr val="003060"/>
            </a:solidFill>
          </p:spPr>
        </p:sp>
        <p:sp>
          <p:nvSpPr>
            <p:cNvPr id="11" name="TextBox 11"/>
            <p:cNvSpPr txBox="1"/>
            <p:nvPr/>
          </p:nvSpPr>
          <p:spPr>
            <a:xfrm>
              <a:off x="0" y="-66675"/>
              <a:ext cx="1214183" cy="1421342"/>
            </a:xfrm>
            <a:prstGeom prst="rect">
              <a:avLst/>
            </a:prstGeom>
          </p:spPr>
          <p:txBody>
            <a:bodyPr lIns="50800" tIns="50800" rIns="50800" bIns="50800" rtlCol="0" anchor="ctr"/>
            <a:lstStyle/>
            <a:p>
              <a:pPr algn="ctr">
                <a:lnSpc>
                  <a:spcPts val="3150"/>
                </a:lnSpc>
              </a:pPr>
              <a:endParaRPr/>
            </a:p>
          </p:txBody>
        </p:sp>
      </p:grpSp>
      <p:sp>
        <p:nvSpPr>
          <p:cNvPr id="12" name="AutoShape 12"/>
          <p:cNvSpPr/>
          <p:nvPr/>
        </p:nvSpPr>
        <p:spPr>
          <a:xfrm>
            <a:off x="9034463" y="44"/>
            <a:ext cx="19050" cy="10287000"/>
          </a:xfrm>
          <a:prstGeom prst="line">
            <a:avLst/>
          </a:prstGeom>
          <a:ln w="47625" cap="flat">
            <a:solidFill>
              <a:srgbClr val="000000"/>
            </a:solidFill>
            <a:prstDash val="solid"/>
            <a:headEnd type="none" w="sm" len="sm"/>
            <a:tailEnd type="none" w="sm" len="sm"/>
          </a:ln>
        </p:spPr>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951" r="-8951"/>
            </a:stretch>
          </a:blipFill>
        </p:spPr>
      </p:sp>
      <p:sp>
        <p:nvSpPr>
          <p:cNvPr id="3" name="Freeform 3"/>
          <p:cNvSpPr/>
          <p:nvPr/>
        </p:nvSpPr>
        <p:spPr>
          <a:xfrm>
            <a:off x="10186219" y="4881145"/>
            <a:ext cx="6959424" cy="3591261"/>
          </a:xfrm>
          <a:custGeom>
            <a:avLst/>
            <a:gdLst/>
            <a:ahLst/>
            <a:cxnLst/>
            <a:rect l="l" t="t" r="r" b="b"/>
            <a:pathLst>
              <a:path w="6959424" h="3591261">
                <a:moveTo>
                  <a:pt x="0" y="0"/>
                </a:moveTo>
                <a:lnTo>
                  <a:pt x="6959425" y="0"/>
                </a:lnTo>
                <a:lnTo>
                  <a:pt x="6959425" y="3591261"/>
                </a:lnTo>
                <a:lnTo>
                  <a:pt x="0" y="3591261"/>
                </a:lnTo>
                <a:lnTo>
                  <a:pt x="0" y="0"/>
                </a:lnTo>
                <a:close/>
              </a:path>
            </a:pathLst>
          </a:custGeom>
          <a:blipFill>
            <a:blip r:embed="rId3"/>
            <a:stretch>
              <a:fillRect l="-14694"/>
            </a:stretch>
          </a:blipFill>
        </p:spPr>
      </p:sp>
      <p:sp>
        <p:nvSpPr>
          <p:cNvPr id="4" name="Freeform 4"/>
          <p:cNvSpPr/>
          <p:nvPr/>
        </p:nvSpPr>
        <p:spPr>
          <a:xfrm>
            <a:off x="1028700" y="4881145"/>
            <a:ext cx="6950409" cy="3948528"/>
          </a:xfrm>
          <a:custGeom>
            <a:avLst/>
            <a:gdLst/>
            <a:ahLst/>
            <a:cxnLst/>
            <a:rect l="l" t="t" r="r" b="b"/>
            <a:pathLst>
              <a:path w="6950409" h="3948528">
                <a:moveTo>
                  <a:pt x="0" y="0"/>
                </a:moveTo>
                <a:lnTo>
                  <a:pt x="6950409" y="0"/>
                </a:lnTo>
                <a:lnTo>
                  <a:pt x="6950409" y="3948528"/>
                </a:lnTo>
                <a:lnTo>
                  <a:pt x="0" y="3948528"/>
                </a:lnTo>
                <a:lnTo>
                  <a:pt x="0" y="0"/>
                </a:lnTo>
                <a:close/>
              </a:path>
            </a:pathLst>
          </a:custGeom>
          <a:blipFill>
            <a:blip r:embed="rId4"/>
            <a:stretch>
              <a:fillRect l="-9782" t="-10855"/>
            </a:stretch>
          </a:blipFill>
        </p:spPr>
      </p:sp>
      <p:sp>
        <p:nvSpPr>
          <p:cNvPr id="5" name="TextBox 5"/>
          <p:cNvSpPr txBox="1"/>
          <p:nvPr/>
        </p:nvSpPr>
        <p:spPr>
          <a:xfrm>
            <a:off x="1028700" y="857250"/>
            <a:ext cx="2594670" cy="1566544"/>
          </a:xfrm>
          <a:prstGeom prst="rect">
            <a:avLst/>
          </a:prstGeom>
        </p:spPr>
        <p:txBody>
          <a:bodyPr lIns="0" tIns="0" rIns="0" bIns="0" rtlCol="0" anchor="t">
            <a:spAutoFit/>
          </a:bodyPr>
          <a:lstStyle/>
          <a:p>
            <a:pPr algn="ctr">
              <a:lnSpc>
                <a:spcPts val="12880"/>
              </a:lnSpc>
            </a:pPr>
            <a:r>
              <a:rPr lang="en-US" sz="9200">
                <a:solidFill>
                  <a:srgbClr val="000000"/>
                </a:solidFill>
                <a:latin typeface="Open Sans Bold"/>
              </a:rPr>
              <a:t>MVP</a:t>
            </a:r>
          </a:p>
        </p:txBody>
      </p:sp>
      <p:sp>
        <p:nvSpPr>
          <p:cNvPr id="6" name="TextBox 6"/>
          <p:cNvSpPr txBox="1"/>
          <p:nvPr/>
        </p:nvSpPr>
        <p:spPr>
          <a:xfrm>
            <a:off x="1028700" y="2366644"/>
            <a:ext cx="7073081" cy="2223770"/>
          </a:xfrm>
          <a:prstGeom prst="rect">
            <a:avLst/>
          </a:prstGeom>
        </p:spPr>
        <p:txBody>
          <a:bodyPr lIns="0" tIns="0" rIns="0" bIns="0" rtlCol="0" anchor="t">
            <a:spAutoFit/>
          </a:bodyPr>
          <a:lstStyle/>
          <a:p>
            <a:pPr>
              <a:lnSpc>
                <a:spcPts val="4480"/>
              </a:lnSpc>
            </a:pPr>
            <a:r>
              <a:rPr lang="en-US" sz="3200">
                <a:solidFill>
                  <a:srgbClr val="000000"/>
                </a:solidFill>
                <a:latin typeface="Open Sans"/>
              </a:rPr>
              <a:t>Tiempo de vuelo (s/c): 15 min</a:t>
            </a:r>
          </a:p>
          <a:p>
            <a:pPr>
              <a:lnSpc>
                <a:spcPts val="4480"/>
              </a:lnSpc>
            </a:pPr>
            <a:r>
              <a:rPr lang="en-US" sz="3200">
                <a:solidFill>
                  <a:srgbClr val="000000"/>
                </a:solidFill>
                <a:latin typeface="Open Sans"/>
              </a:rPr>
              <a:t>Capacidad de carga: 500 g</a:t>
            </a:r>
          </a:p>
          <a:p>
            <a:pPr>
              <a:lnSpc>
                <a:spcPts val="4480"/>
              </a:lnSpc>
            </a:pPr>
            <a:r>
              <a:rPr lang="en-US" sz="3200">
                <a:solidFill>
                  <a:srgbClr val="000000"/>
                </a:solidFill>
                <a:latin typeface="Open Sans"/>
              </a:rPr>
              <a:t>Distancia de operacion: 1km</a:t>
            </a:r>
          </a:p>
          <a:p>
            <a:pPr>
              <a:lnSpc>
                <a:spcPts val="4480"/>
              </a:lnSpc>
            </a:pPr>
            <a:r>
              <a:rPr lang="en-US" sz="3200">
                <a:solidFill>
                  <a:srgbClr val="000000"/>
                </a:solidFill>
                <a:latin typeface="Open Sans"/>
              </a:rPr>
              <a:t>Bateria 4S 5Ah</a:t>
            </a:r>
          </a:p>
        </p:txBody>
      </p:sp>
      <p:sp>
        <p:nvSpPr>
          <p:cNvPr id="7" name="TextBox 7"/>
          <p:cNvSpPr txBox="1"/>
          <p:nvPr/>
        </p:nvSpPr>
        <p:spPr>
          <a:xfrm>
            <a:off x="10186219" y="857250"/>
            <a:ext cx="5699075" cy="1566544"/>
          </a:xfrm>
          <a:prstGeom prst="rect">
            <a:avLst/>
          </a:prstGeom>
        </p:spPr>
        <p:txBody>
          <a:bodyPr lIns="0" tIns="0" rIns="0" bIns="0" rtlCol="0" anchor="t">
            <a:spAutoFit/>
          </a:bodyPr>
          <a:lstStyle/>
          <a:p>
            <a:pPr algn="ctr">
              <a:lnSpc>
                <a:spcPts val="12880"/>
              </a:lnSpc>
            </a:pPr>
            <a:r>
              <a:rPr lang="en-US" sz="9200">
                <a:solidFill>
                  <a:srgbClr val="000000"/>
                </a:solidFill>
                <a:latin typeface="Open Sans Bold"/>
              </a:rPr>
              <a:t>Industrial</a:t>
            </a:r>
          </a:p>
        </p:txBody>
      </p:sp>
      <p:sp>
        <p:nvSpPr>
          <p:cNvPr id="8" name="TextBox 8"/>
          <p:cNvSpPr txBox="1"/>
          <p:nvPr/>
        </p:nvSpPr>
        <p:spPr>
          <a:xfrm>
            <a:off x="10186219" y="2366644"/>
            <a:ext cx="7073081" cy="2223770"/>
          </a:xfrm>
          <a:prstGeom prst="rect">
            <a:avLst/>
          </a:prstGeom>
        </p:spPr>
        <p:txBody>
          <a:bodyPr lIns="0" tIns="0" rIns="0" bIns="0" rtlCol="0" anchor="t">
            <a:spAutoFit/>
          </a:bodyPr>
          <a:lstStyle/>
          <a:p>
            <a:pPr>
              <a:lnSpc>
                <a:spcPts val="4480"/>
              </a:lnSpc>
            </a:pPr>
            <a:r>
              <a:rPr lang="en-US" sz="3200">
                <a:solidFill>
                  <a:srgbClr val="000000"/>
                </a:solidFill>
                <a:latin typeface="Open Sans"/>
              </a:rPr>
              <a:t>Tiempo de vuelo (s/c): 50-60 min</a:t>
            </a:r>
          </a:p>
          <a:p>
            <a:pPr>
              <a:lnSpc>
                <a:spcPts val="4480"/>
              </a:lnSpc>
            </a:pPr>
            <a:r>
              <a:rPr lang="en-US" sz="3200">
                <a:solidFill>
                  <a:srgbClr val="000000"/>
                </a:solidFill>
                <a:latin typeface="Open Sans"/>
              </a:rPr>
              <a:t>Capacidad de carga: 20 kg</a:t>
            </a:r>
          </a:p>
          <a:p>
            <a:pPr>
              <a:lnSpc>
                <a:spcPts val="4480"/>
              </a:lnSpc>
            </a:pPr>
            <a:r>
              <a:rPr lang="en-US" sz="3200">
                <a:solidFill>
                  <a:srgbClr val="000000"/>
                </a:solidFill>
                <a:latin typeface="Open Sans"/>
              </a:rPr>
              <a:t>Distancia de operacion: +10km</a:t>
            </a:r>
          </a:p>
          <a:p>
            <a:pPr>
              <a:lnSpc>
                <a:spcPts val="4480"/>
              </a:lnSpc>
            </a:pPr>
            <a:r>
              <a:rPr lang="en-US" sz="3200">
                <a:solidFill>
                  <a:srgbClr val="000000"/>
                </a:solidFill>
                <a:latin typeface="Open Sans"/>
              </a:rPr>
              <a:t>Bateria 12S 22Ah</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176036" y="379533"/>
            <a:ext cx="16704793" cy="10086193"/>
          </a:xfrm>
          <a:custGeom>
            <a:avLst/>
            <a:gdLst/>
            <a:ahLst/>
            <a:cxnLst/>
            <a:rect l="l" t="t" r="r" b="b"/>
            <a:pathLst>
              <a:path w="16704793" h="10086193">
                <a:moveTo>
                  <a:pt x="0" y="0"/>
                </a:moveTo>
                <a:lnTo>
                  <a:pt x="16704793" y="0"/>
                </a:lnTo>
                <a:lnTo>
                  <a:pt x="16704793" y="10086193"/>
                </a:lnTo>
                <a:lnTo>
                  <a:pt x="0" y="10086193"/>
                </a:lnTo>
                <a:lnTo>
                  <a:pt x="0" y="0"/>
                </a:lnTo>
                <a:close/>
              </a:path>
            </a:pathLst>
          </a:custGeom>
          <a:blipFill>
            <a:blip r:embed="rId2"/>
            <a:stretch>
              <a:fillRect l="-526" r="-526"/>
            </a:stretch>
          </a:blipFill>
        </p:spPr>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173447" y="567134"/>
          <a:ext cx="15941105" cy="8691166"/>
        </p:xfrm>
        <a:graphic>
          <a:graphicData uri="http://schemas.openxmlformats.org/drawingml/2006/table">
            <a:tbl>
              <a:tblPr/>
              <a:tblGrid>
                <a:gridCol w="3985276">
                  <a:extLst>
                    <a:ext uri="{9D8B030D-6E8A-4147-A177-3AD203B41FA5}">
                      <a16:colId xmlns:a16="http://schemas.microsoft.com/office/drawing/2014/main" val="20000"/>
                    </a:ext>
                  </a:extLst>
                </a:gridCol>
                <a:gridCol w="3985276">
                  <a:extLst>
                    <a:ext uri="{9D8B030D-6E8A-4147-A177-3AD203B41FA5}">
                      <a16:colId xmlns:a16="http://schemas.microsoft.com/office/drawing/2014/main" val="20001"/>
                    </a:ext>
                  </a:extLst>
                </a:gridCol>
                <a:gridCol w="3985276">
                  <a:extLst>
                    <a:ext uri="{9D8B030D-6E8A-4147-A177-3AD203B41FA5}">
                      <a16:colId xmlns:a16="http://schemas.microsoft.com/office/drawing/2014/main" val="20002"/>
                    </a:ext>
                  </a:extLst>
                </a:gridCol>
                <a:gridCol w="3985276">
                  <a:extLst>
                    <a:ext uri="{9D8B030D-6E8A-4147-A177-3AD203B41FA5}">
                      <a16:colId xmlns:a16="http://schemas.microsoft.com/office/drawing/2014/main" val="20003"/>
                    </a:ext>
                  </a:extLst>
                </a:gridCol>
              </a:tblGrid>
              <a:tr h="1863502">
                <a:tc>
                  <a:txBody>
                    <a:bodyPr/>
                    <a:lstStyle/>
                    <a:p>
                      <a:pPr algn="l">
                        <a:lnSpc>
                          <a:spcPts val="5319"/>
                        </a:lnSpc>
                        <a:defRPr/>
                      </a:pPr>
                      <a:r>
                        <a:rPr lang="en-US" sz="3799">
                          <a:solidFill>
                            <a:srgbClr val="000000"/>
                          </a:solidFill>
                          <a:latin typeface="Open Sans Extra Bold"/>
                        </a:rPr>
                        <a:t>Producto</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319"/>
                        </a:lnSpc>
                        <a:defRPr/>
                      </a:pPr>
                      <a:r>
                        <a:rPr lang="en-US" sz="3799">
                          <a:solidFill>
                            <a:srgbClr val="000000"/>
                          </a:solidFill>
                          <a:latin typeface="Open Sans Extra Bold"/>
                        </a:rPr>
                        <a:t>Costos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319"/>
                        </a:lnSpc>
                        <a:defRPr/>
                      </a:pPr>
                      <a:r>
                        <a:rPr lang="en-US" sz="3799">
                          <a:solidFill>
                            <a:srgbClr val="000000"/>
                          </a:solidFill>
                          <a:latin typeface="Open Sans Extra Bold"/>
                        </a:rPr>
                        <a:t>Tiempo de vida</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319"/>
                        </a:lnSpc>
                        <a:defRPr/>
                      </a:pPr>
                      <a:r>
                        <a:rPr lang="en-US" sz="3799">
                          <a:solidFill>
                            <a:srgbClr val="000000"/>
                          </a:solidFill>
                          <a:latin typeface="Open Sans Extra Bold"/>
                        </a:rPr>
                        <a:t>Valor mensual</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54721">
                <a:tc>
                  <a:txBody>
                    <a:bodyPr/>
                    <a:lstStyle/>
                    <a:p>
                      <a:pPr algn="l">
                        <a:lnSpc>
                          <a:spcPts val="5319"/>
                        </a:lnSpc>
                        <a:defRPr/>
                      </a:pPr>
                      <a:r>
                        <a:rPr lang="en-US" sz="3799">
                          <a:solidFill>
                            <a:srgbClr val="000000"/>
                          </a:solidFill>
                          <a:latin typeface="Open Sans Extra Bold"/>
                        </a:rPr>
                        <a:t>Dron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319"/>
                        </a:lnSpc>
                        <a:defRPr/>
                      </a:pPr>
                      <a:r>
                        <a:rPr lang="en-US" sz="3799">
                          <a:solidFill>
                            <a:srgbClr val="000000"/>
                          </a:solidFill>
                          <a:latin typeface="Open Sans Extra Bold"/>
                        </a:rPr>
                        <a:t>$70.000,00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319"/>
                        </a:lnSpc>
                        <a:defRPr/>
                      </a:pPr>
                      <a:r>
                        <a:rPr lang="en-US" sz="3799">
                          <a:solidFill>
                            <a:srgbClr val="000000"/>
                          </a:solidFill>
                          <a:latin typeface="Open Sans Extra Bold"/>
                        </a:rPr>
                        <a:t>200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319"/>
                        </a:lnSpc>
                        <a:defRPr/>
                      </a:pPr>
                      <a:r>
                        <a:rPr lang="en-US" sz="3799">
                          <a:solidFill>
                            <a:srgbClr val="000000"/>
                          </a:solidFill>
                          <a:latin typeface="Open Sans Extra Bold"/>
                        </a:rPr>
                        <a:t>$10.645,83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54721">
                <a:tc>
                  <a:txBody>
                    <a:bodyPr/>
                    <a:lstStyle/>
                    <a:p>
                      <a:pPr algn="l">
                        <a:lnSpc>
                          <a:spcPts val="5319"/>
                        </a:lnSpc>
                        <a:defRPr/>
                      </a:pPr>
                      <a:r>
                        <a:rPr lang="en-US" sz="3799">
                          <a:solidFill>
                            <a:srgbClr val="000000"/>
                          </a:solidFill>
                          <a:latin typeface="Open Sans Extra Bold"/>
                        </a:rPr>
                        <a:t>Sensores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319"/>
                        </a:lnSpc>
                        <a:defRPr/>
                      </a:pPr>
                      <a:r>
                        <a:rPr lang="en-US" sz="3799">
                          <a:solidFill>
                            <a:srgbClr val="000000"/>
                          </a:solidFill>
                          <a:latin typeface="Open Sans Extra Bold"/>
                        </a:rPr>
                        <a:t>$100.000,00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319"/>
                        </a:lnSpc>
                        <a:defRPr/>
                      </a:pPr>
                      <a:r>
                        <a:rPr lang="en-US" sz="3799">
                          <a:solidFill>
                            <a:srgbClr val="000000"/>
                          </a:solidFill>
                          <a:latin typeface="Open Sans Extra Bold"/>
                        </a:rPr>
                        <a:t>200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319"/>
                        </a:lnSpc>
                        <a:defRPr/>
                      </a:pPr>
                      <a:r>
                        <a:rPr lang="en-US" sz="3799">
                          <a:solidFill>
                            <a:srgbClr val="000000"/>
                          </a:solidFill>
                          <a:latin typeface="Open Sans Extra Bold"/>
                        </a:rPr>
                        <a:t>$15.208,33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54721">
                <a:tc>
                  <a:txBody>
                    <a:bodyPr/>
                    <a:lstStyle/>
                    <a:p>
                      <a:pPr algn="l">
                        <a:lnSpc>
                          <a:spcPts val="5319"/>
                        </a:lnSpc>
                        <a:defRPr/>
                      </a:pPr>
                      <a:r>
                        <a:rPr lang="en-US" sz="3799">
                          <a:solidFill>
                            <a:srgbClr val="000000"/>
                          </a:solidFill>
                          <a:latin typeface="Open Sans Extra Bold"/>
                        </a:rPr>
                        <a:t>Zed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319"/>
                        </a:lnSpc>
                        <a:defRPr/>
                      </a:pPr>
                      <a:r>
                        <a:rPr lang="en-US" sz="3799">
                          <a:solidFill>
                            <a:srgbClr val="000000"/>
                          </a:solidFill>
                          <a:latin typeface="Open Sans Extra Bold"/>
                        </a:rPr>
                        <a:t>$16.000,00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319"/>
                        </a:lnSpc>
                        <a:defRPr/>
                      </a:pPr>
                      <a:r>
                        <a:rPr lang="en-US" sz="3799">
                          <a:solidFill>
                            <a:srgbClr val="000000"/>
                          </a:solidFill>
                          <a:latin typeface="Open Sans Extra Bold"/>
                        </a:rPr>
                        <a:t>200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319"/>
                        </a:lnSpc>
                        <a:defRPr/>
                      </a:pPr>
                      <a:r>
                        <a:rPr lang="en-US" sz="3799">
                          <a:solidFill>
                            <a:srgbClr val="000000"/>
                          </a:solidFill>
                          <a:latin typeface="Open Sans Extra Bold"/>
                        </a:rPr>
                        <a:t>$2.433,33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63502">
                <a:tc>
                  <a:txBody>
                    <a:bodyPr/>
                    <a:lstStyle/>
                    <a:p>
                      <a:pPr algn="l">
                        <a:lnSpc>
                          <a:spcPts val="5319"/>
                        </a:lnSpc>
                        <a:defRPr/>
                      </a:pPr>
                      <a:r>
                        <a:rPr lang="en-US" sz="3799">
                          <a:solidFill>
                            <a:srgbClr val="000000"/>
                          </a:solidFill>
                          <a:latin typeface="Open Sans Extra Bold"/>
                        </a:rPr>
                        <a:t>Costo Unitario</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319"/>
                        </a:lnSpc>
                        <a:defRPr/>
                      </a:pPr>
                      <a:r>
                        <a:rPr lang="en-US" sz="3799">
                          <a:solidFill>
                            <a:srgbClr val="000000"/>
                          </a:solidFill>
                          <a:latin typeface="Open Sans Extra Bold"/>
                        </a:rPr>
                        <a:t>$186.000,00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319"/>
                        </a:lnSpc>
                        <a:defRPr/>
                      </a:pP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319"/>
                        </a:lnSpc>
                        <a:defRPr/>
                      </a:pPr>
                      <a:r>
                        <a:rPr lang="en-US" sz="3799">
                          <a:solidFill>
                            <a:srgbClr val="000000"/>
                          </a:solidFill>
                          <a:latin typeface="Open Sans Extra Bold"/>
                        </a:rPr>
                        <a:t>$28.287,50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122789" y="363445"/>
          <a:ext cx="16917204" cy="9029725"/>
        </p:xfrm>
        <a:graphic>
          <a:graphicData uri="http://schemas.openxmlformats.org/drawingml/2006/table">
            <a:tbl>
              <a:tblPr/>
              <a:tblGrid>
                <a:gridCol w="4229301">
                  <a:extLst>
                    <a:ext uri="{9D8B030D-6E8A-4147-A177-3AD203B41FA5}">
                      <a16:colId xmlns:a16="http://schemas.microsoft.com/office/drawing/2014/main" val="20000"/>
                    </a:ext>
                  </a:extLst>
                </a:gridCol>
                <a:gridCol w="4229301">
                  <a:extLst>
                    <a:ext uri="{9D8B030D-6E8A-4147-A177-3AD203B41FA5}">
                      <a16:colId xmlns:a16="http://schemas.microsoft.com/office/drawing/2014/main" val="20001"/>
                    </a:ext>
                  </a:extLst>
                </a:gridCol>
                <a:gridCol w="4229301">
                  <a:extLst>
                    <a:ext uri="{9D8B030D-6E8A-4147-A177-3AD203B41FA5}">
                      <a16:colId xmlns:a16="http://schemas.microsoft.com/office/drawing/2014/main" val="20002"/>
                    </a:ext>
                  </a:extLst>
                </a:gridCol>
                <a:gridCol w="4229301">
                  <a:extLst>
                    <a:ext uri="{9D8B030D-6E8A-4147-A177-3AD203B41FA5}">
                      <a16:colId xmlns:a16="http://schemas.microsoft.com/office/drawing/2014/main" val="20003"/>
                    </a:ext>
                  </a:extLst>
                </a:gridCol>
              </a:tblGrid>
              <a:tr h="1763201">
                <a:tc gridSpan="4">
                  <a:txBody>
                    <a:bodyPr/>
                    <a:lstStyle/>
                    <a:p>
                      <a:pPr algn="l">
                        <a:lnSpc>
                          <a:spcPts val="5180"/>
                        </a:lnSpc>
                        <a:defRPr/>
                      </a:pPr>
                      <a:r>
                        <a:rPr lang="en-US" sz="3700">
                          <a:solidFill>
                            <a:srgbClr val="000000"/>
                          </a:solidFill>
                          <a:latin typeface="Open Sans Extra Bold"/>
                        </a:rPr>
                        <a:t>Servicio Web</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l">
                        <a:lnSpc>
                          <a:spcPts val="5180"/>
                        </a:lnSpc>
                        <a:defRPr/>
                      </a:pPr>
                      <a:r>
                        <a:rPr lang="en-US" sz="3700">
                          <a:solidFill>
                            <a:srgbClr val="000000"/>
                          </a:solidFill>
                          <a:latin typeface="Open Sans Extra Bold"/>
                        </a:rPr>
                        <a:t>Servicio Web</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l">
                        <a:lnSpc>
                          <a:spcPts val="5180"/>
                        </a:lnSpc>
                        <a:defRPr/>
                      </a:pPr>
                      <a:r>
                        <a:rPr lang="en-US" sz="3700">
                          <a:solidFill>
                            <a:srgbClr val="000000"/>
                          </a:solidFill>
                          <a:latin typeface="Open Sans Extra Bold"/>
                        </a:rPr>
                        <a:t>Servicio Web</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l">
                        <a:lnSpc>
                          <a:spcPts val="5180"/>
                        </a:lnSpc>
                        <a:defRPr/>
                      </a:pPr>
                      <a:r>
                        <a:rPr lang="en-US" sz="3700">
                          <a:solidFill>
                            <a:srgbClr val="000000"/>
                          </a:solidFill>
                          <a:latin typeface="Open Sans Extra Bold"/>
                        </a:rPr>
                        <a:t>Servicio Web</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63201">
                <a:tc>
                  <a:txBody>
                    <a:bodyPr/>
                    <a:lstStyle/>
                    <a:p>
                      <a:pPr algn="l">
                        <a:lnSpc>
                          <a:spcPts val="5180"/>
                        </a:lnSpc>
                        <a:defRPr/>
                      </a:pPr>
                      <a:r>
                        <a:rPr lang="en-US" sz="3700">
                          <a:solidFill>
                            <a:srgbClr val="000000"/>
                          </a:solidFill>
                          <a:latin typeface="Open Sans Extra Bold"/>
                        </a:rPr>
                        <a:t>Pagina</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180"/>
                        </a:lnSpc>
                        <a:defRPr/>
                      </a:pPr>
                      <a:r>
                        <a:rPr lang="en-US" sz="3700">
                          <a:solidFill>
                            <a:srgbClr val="000000"/>
                          </a:solidFill>
                          <a:latin typeface="Open Sans Extra Bold"/>
                        </a:rPr>
                        <a:t>$187.000,00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180"/>
                        </a:lnSpc>
                        <a:defRPr/>
                      </a:pPr>
                      <a:r>
                        <a:rPr lang="en-US" sz="3700">
                          <a:solidFill>
                            <a:srgbClr val="000000"/>
                          </a:solidFill>
                          <a:latin typeface="Open Sans Extra Bold"/>
                        </a:rPr>
                        <a:t>730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180"/>
                        </a:lnSpc>
                        <a:defRPr/>
                      </a:pPr>
                      <a:r>
                        <a:rPr lang="en-US" sz="3700">
                          <a:solidFill>
                            <a:srgbClr val="000000"/>
                          </a:solidFill>
                          <a:latin typeface="Open Sans Extra Bold"/>
                        </a:rPr>
                        <a:t>$7.791,67</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70061">
                <a:tc>
                  <a:txBody>
                    <a:bodyPr/>
                    <a:lstStyle/>
                    <a:p>
                      <a:pPr algn="l">
                        <a:lnSpc>
                          <a:spcPts val="5180"/>
                        </a:lnSpc>
                        <a:defRPr/>
                      </a:pPr>
                      <a:r>
                        <a:rPr lang="en-US" sz="3700">
                          <a:solidFill>
                            <a:srgbClr val="000000"/>
                          </a:solidFill>
                          <a:latin typeface="Open Sans Extra Bold"/>
                        </a:rPr>
                        <a:t>Mantenimiento Pagina</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180"/>
                        </a:lnSpc>
                        <a:defRPr/>
                      </a:pPr>
                      <a:r>
                        <a:rPr lang="en-US" sz="3700">
                          <a:solidFill>
                            <a:srgbClr val="000000"/>
                          </a:solidFill>
                          <a:latin typeface="Open Sans Extra Bold"/>
                        </a:rPr>
                        <a:t>$4.000,00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180"/>
                        </a:lnSpc>
                        <a:defRPr/>
                      </a:pPr>
                      <a:r>
                        <a:rPr lang="en-US" sz="3700">
                          <a:solidFill>
                            <a:srgbClr val="000000"/>
                          </a:solidFill>
                          <a:latin typeface="Open Sans Extra Bold"/>
                        </a:rPr>
                        <a:t>30,41666667</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180"/>
                        </a:lnSpc>
                        <a:defRPr/>
                      </a:pPr>
                      <a:r>
                        <a:rPr lang="en-US" sz="3700">
                          <a:solidFill>
                            <a:srgbClr val="000000"/>
                          </a:solidFill>
                          <a:latin typeface="Open Sans Extra Bold"/>
                        </a:rPr>
                        <a:t>$4.000,00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70061">
                <a:tc>
                  <a:txBody>
                    <a:bodyPr/>
                    <a:lstStyle/>
                    <a:p>
                      <a:pPr algn="l">
                        <a:lnSpc>
                          <a:spcPts val="5180"/>
                        </a:lnSpc>
                        <a:defRPr/>
                      </a:pPr>
                      <a:r>
                        <a:rPr lang="en-US" sz="3700">
                          <a:solidFill>
                            <a:srgbClr val="000000"/>
                          </a:solidFill>
                          <a:latin typeface="Open Sans Extra Bold"/>
                        </a:rPr>
                        <a:t>Espacio en la nube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180"/>
                        </a:lnSpc>
                        <a:defRPr/>
                      </a:pPr>
                      <a:r>
                        <a:rPr lang="en-US" sz="3700">
                          <a:solidFill>
                            <a:srgbClr val="000000"/>
                          </a:solidFill>
                          <a:latin typeface="Open Sans Extra Bold"/>
                        </a:rPr>
                        <a:t>$10.000,00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180"/>
                        </a:lnSpc>
                        <a:defRPr/>
                      </a:pPr>
                      <a:r>
                        <a:rPr lang="en-US" sz="3700">
                          <a:solidFill>
                            <a:srgbClr val="000000"/>
                          </a:solidFill>
                          <a:latin typeface="Open Sans Extra Bold"/>
                        </a:rPr>
                        <a:t>30,41666667</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180"/>
                        </a:lnSpc>
                        <a:defRPr/>
                      </a:pPr>
                      <a:r>
                        <a:rPr lang="en-US" sz="3700">
                          <a:solidFill>
                            <a:srgbClr val="000000"/>
                          </a:solidFill>
                          <a:latin typeface="Open Sans Extra Bold"/>
                        </a:rPr>
                        <a:t>$10.000,00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63201">
                <a:tc>
                  <a:txBody>
                    <a:bodyPr/>
                    <a:lstStyle/>
                    <a:p>
                      <a:pPr algn="l">
                        <a:lnSpc>
                          <a:spcPts val="5180"/>
                        </a:lnSpc>
                        <a:defRPr/>
                      </a:pPr>
                      <a:r>
                        <a:rPr lang="en-US" sz="3700">
                          <a:solidFill>
                            <a:srgbClr val="000000"/>
                          </a:solidFill>
                          <a:latin typeface="Open Sans Extra Bold"/>
                        </a:rPr>
                        <a:t>Costo Unitario</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180"/>
                        </a:lnSpc>
                        <a:defRPr/>
                      </a:pPr>
                      <a:r>
                        <a:rPr lang="en-US" sz="3700">
                          <a:solidFill>
                            <a:srgbClr val="000000"/>
                          </a:solidFill>
                          <a:latin typeface="Open Sans Extra Bold"/>
                        </a:rPr>
                        <a:t>$201.000,00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180"/>
                        </a:lnSpc>
                        <a:defRPr/>
                      </a:pP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5180"/>
                        </a:lnSpc>
                        <a:defRPr/>
                      </a:pPr>
                      <a:r>
                        <a:rPr lang="en-US" sz="3700">
                          <a:solidFill>
                            <a:srgbClr val="000000"/>
                          </a:solidFill>
                          <a:latin typeface="Open Sans Extra Bold"/>
                        </a:rPr>
                        <a:t>$21.791,67</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59677" y="265868"/>
          <a:ext cx="16968647" cy="9006641"/>
        </p:xfrm>
        <a:graphic>
          <a:graphicData uri="http://schemas.openxmlformats.org/drawingml/2006/table">
            <a:tbl>
              <a:tblPr/>
              <a:tblGrid>
                <a:gridCol w="4242162">
                  <a:extLst>
                    <a:ext uri="{9D8B030D-6E8A-4147-A177-3AD203B41FA5}">
                      <a16:colId xmlns:a16="http://schemas.microsoft.com/office/drawing/2014/main" val="20000"/>
                    </a:ext>
                  </a:extLst>
                </a:gridCol>
                <a:gridCol w="4242162">
                  <a:extLst>
                    <a:ext uri="{9D8B030D-6E8A-4147-A177-3AD203B41FA5}">
                      <a16:colId xmlns:a16="http://schemas.microsoft.com/office/drawing/2014/main" val="20001"/>
                    </a:ext>
                  </a:extLst>
                </a:gridCol>
                <a:gridCol w="4242162">
                  <a:extLst>
                    <a:ext uri="{9D8B030D-6E8A-4147-A177-3AD203B41FA5}">
                      <a16:colId xmlns:a16="http://schemas.microsoft.com/office/drawing/2014/main" val="20002"/>
                    </a:ext>
                  </a:extLst>
                </a:gridCol>
                <a:gridCol w="4242162">
                  <a:extLst>
                    <a:ext uri="{9D8B030D-6E8A-4147-A177-3AD203B41FA5}">
                      <a16:colId xmlns:a16="http://schemas.microsoft.com/office/drawing/2014/main" val="20003"/>
                    </a:ext>
                  </a:extLst>
                </a:gridCol>
              </a:tblGrid>
              <a:tr h="1885374">
                <a:tc gridSpan="4">
                  <a:txBody>
                    <a:bodyPr/>
                    <a:lstStyle/>
                    <a:p>
                      <a:pPr algn="l">
                        <a:lnSpc>
                          <a:spcPts val="5320"/>
                        </a:lnSpc>
                        <a:defRPr/>
                      </a:pPr>
                      <a:r>
                        <a:rPr lang="en-US" sz="3800">
                          <a:solidFill>
                            <a:srgbClr val="000000"/>
                          </a:solidFill>
                          <a:latin typeface="Open Sans Extra Bold"/>
                        </a:rPr>
                        <a:t>Operativo</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5320"/>
                        </a:lnSpc>
                        <a:defRPr/>
                      </a:pPr>
                      <a:r>
                        <a:rPr lang="en-US" sz="3800">
                          <a:solidFill>
                            <a:srgbClr val="000000"/>
                          </a:solidFill>
                          <a:latin typeface="Open Sans Extra Bold"/>
                        </a:rPr>
                        <a:t>Operativo</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5320"/>
                        </a:lnSpc>
                        <a:defRPr/>
                      </a:pPr>
                      <a:r>
                        <a:rPr lang="en-US" sz="3800">
                          <a:solidFill>
                            <a:srgbClr val="000000"/>
                          </a:solidFill>
                          <a:latin typeface="Open Sans Extra Bold"/>
                        </a:rPr>
                        <a:t>Operativo</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5320"/>
                        </a:lnSpc>
                        <a:defRPr/>
                      </a:pPr>
                      <a:r>
                        <a:rPr lang="en-US" sz="3800">
                          <a:solidFill>
                            <a:srgbClr val="000000"/>
                          </a:solidFill>
                          <a:latin typeface="Open Sans Extra Bold"/>
                        </a:rPr>
                        <a:t>Operativo</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26332">
                <a:tc>
                  <a:txBody>
                    <a:bodyPr/>
                    <a:lstStyle/>
                    <a:p>
                      <a:pPr algn="l">
                        <a:lnSpc>
                          <a:spcPts val="5320"/>
                        </a:lnSpc>
                        <a:defRPr/>
                      </a:pP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Costos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Periodo</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Valor mensual</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98734">
                <a:tc>
                  <a:txBody>
                    <a:bodyPr/>
                    <a:lstStyle/>
                    <a:p>
                      <a:pPr algn="l">
                        <a:lnSpc>
                          <a:spcPts val="5320"/>
                        </a:lnSpc>
                        <a:defRPr/>
                      </a:pPr>
                      <a:r>
                        <a:rPr lang="en-US" sz="3800">
                          <a:solidFill>
                            <a:srgbClr val="000000"/>
                          </a:solidFill>
                          <a:latin typeface="Open Sans Extra Bold"/>
                        </a:rPr>
                        <a:t>Ingenieria </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$140.000,00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30,41666667</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$140.000,00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98734">
                <a:tc>
                  <a:txBody>
                    <a:bodyPr/>
                    <a:lstStyle/>
                    <a:p>
                      <a:pPr algn="l">
                        <a:lnSpc>
                          <a:spcPts val="5320"/>
                        </a:lnSpc>
                        <a:defRPr/>
                      </a:pPr>
                      <a:r>
                        <a:rPr lang="en-US" sz="3800">
                          <a:solidFill>
                            <a:srgbClr val="000000"/>
                          </a:solidFill>
                          <a:latin typeface="Open Sans Extra Bold"/>
                        </a:rPr>
                        <a:t>Administrativo</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$32.000,00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30,41666667</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$32.000,00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98734">
                <a:tc>
                  <a:txBody>
                    <a:bodyPr/>
                    <a:lstStyle/>
                    <a:p>
                      <a:pPr algn="l">
                        <a:lnSpc>
                          <a:spcPts val="5320"/>
                        </a:lnSpc>
                        <a:defRPr/>
                      </a:pPr>
                      <a:r>
                        <a:rPr lang="en-US" sz="3800">
                          <a:solidFill>
                            <a:srgbClr val="000000"/>
                          </a:solidFill>
                          <a:latin typeface="Open Sans Extra Bold"/>
                        </a:rPr>
                        <a:t>Tecnicos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$32.000,00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30,41666667</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$32.000,00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98734">
                <a:tc>
                  <a:txBody>
                    <a:bodyPr/>
                    <a:lstStyle/>
                    <a:p>
                      <a:pPr algn="l">
                        <a:lnSpc>
                          <a:spcPts val="5320"/>
                        </a:lnSpc>
                        <a:defRPr/>
                      </a:pPr>
                      <a:r>
                        <a:rPr lang="en-US" sz="3800">
                          <a:solidFill>
                            <a:srgbClr val="000000"/>
                          </a:solidFill>
                          <a:latin typeface="Open Sans Extra Bold"/>
                        </a:rPr>
                        <a:t>Costo Unitario</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$204.000,00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$204.000,00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02197" y="1130452"/>
          <a:ext cx="17398035" cy="10562100"/>
        </p:xfrm>
        <a:graphic>
          <a:graphicData uri="http://schemas.openxmlformats.org/drawingml/2006/table">
            <a:tbl>
              <a:tblPr/>
              <a:tblGrid>
                <a:gridCol w="3258282">
                  <a:extLst>
                    <a:ext uri="{9D8B030D-6E8A-4147-A177-3AD203B41FA5}">
                      <a16:colId xmlns:a16="http://schemas.microsoft.com/office/drawing/2014/main" val="20000"/>
                    </a:ext>
                  </a:extLst>
                </a:gridCol>
                <a:gridCol w="4928234">
                  <a:extLst>
                    <a:ext uri="{9D8B030D-6E8A-4147-A177-3AD203B41FA5}">
                      <a16:colId xmlns:a16="http://schemas.microsoft.com/office/drawing/2014/main" val="20001"/>
                    </a:ext>
                  </a:extLst>
                </a:gridCol>
                <a:gridCol w="4572925">
                  <a:extLst>
                    <a:ext uri="{9D8B030D-6E8A-4147-A177-3AD203B41FA5}">
                      <a16:colId xmlns:a16="http://schemas.microsoft.com/office/drawing/2014/main" val="20002"/>
                    </a:ext>
                  </a:extLst>
                </a:gridCol>
                <a:gridCol w="4638595">
                  <a:extLst>
                    <a:ext uri="{9D8B030D-6E8A-4147-A177-3AD203B41FA5}">
                      <a16:colId xmlns:a16="http://schemas.microsoft.com/office/drawing/2014/main" val="20003"/>
                    </a:ext>
                  </a:extLst>
                </a:gridCol>
              </a:tblGrid>
              <a:tr h="1156711">
                <a:tc gridSpan="4">
                  <a:txBody>
                    <a:bodyPr/>
                    <a:lstStyle/>
                    <a:p>
                      <a:pPr algn="l">
                        <a:lnSpc>
                          <a:spcPts val="5320"/>
                        </a:lnSpc>
                        <a:defRPr/>
                      </a:pPr>
                      <a:r>
                        <a:rPr lang="en-US" sz="3800">
                          <a:solidFill>
                            <a:srgbClr val="000000"/>
                          </a:solidFill>
                          <a:latin typeface="Open Sans Extra Bold"/>
                        </a:rPr>
                        <a:t>Supuesto de 4 drones en operacion</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5320"/>
                        </a:lnSpc>
                        <a:defRPr/>
                      </a:pPr>
                      <a:r>
                        <a:rPr lang="en-US" sz="3800">
                          <a:solidFill>
                            <a:srgbClr val="000000"/>
                          </a:solidFill>
                          <a:latin typeface="Open Sans Extra Bold"/>
                        </a:rPr>
                        <a:t>Supuesto de 4 drones en operacion</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5320"/>
                        </a:lnSpc>
                        <a:defRPr/>
                      </a:pPr>
                      <a:r>
                        <a:rPr lang="en-US" sz="3800">
                          <a:solidFill>
                            <a:srgbClr val="000000"/>
                          </a:solidFill>
                          <a:latin typeface="Open Sans Extra Bold"/>
                        </a:rPr>
                        <a:t>Supuesto de 4 drones en operacion</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5320"/>
                        </a:lnSpc>
                        <a:defRPr/>
                      </a:pPr>
                      <a:r>
                        <a:rPr lang="en-US" sz="3800">
                          <a:solidFill>
                            <a:srgbClr val="000000"/>
                          </a:solidFill>
                          <a:latin typeface="Open Sans Extra Bold"/>
                        </a:rPr>
                        <a:t>Supuesto de 4 drones en operacion</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56711">
                <a:tc>
                  <a:txBody>
                    <a:bodyPr/>
                    <a:lstStyle/>
                    <a:p>
                      <a:pPr algn="l">
                        <a:lnSpc>
                          <a:spcPts val="5320"/>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Costos</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Entre Unidades</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Valor mensual</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56711">
                <a:tc>
                  <a:txBody>
                    <a:bodyPr/>
                    <a:lstStyle/>
                    <a:p>
                      <a:pPr algn="l">
                        <a:lnSpc>
                          <a:spcPts val="5320"/>
                        </a:lnSpc>
                        <a:defRPr/>
                      </a:pPr>
                      <a:r>
                        <a:rPr lang="en-US" sz="3800">
                          <a:solidFill>
                            <a:srgbClr val="000000"/>
                          </a:solidFill>
                          <a:latin typeface="Open Sans Extra Bold"/>
                        </a:rPr>
                        <a:t>Operativo</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$204.000,00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4</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$51.000,00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56711">
                <a:tc>
                  <a:txBody>
                    <a:bodyPr/>
                    <a:lstStyle/>
                    <a:p>
                      <a:pPr algn="l">
                        <a:lnSpc>
                          <a:spcPts val="5320"/>
                        </a:lnSpc>
                        <a:defRPr/>
                      </a:pPr>
                      <a:r>
                        <a:rPr lang="en-US" sz="3800">
                          <a:solidFill>
                            <a:srgbClr val="000000"/>
                          </a:solidFill>
                          <a:latin typeface="Open Sans Extra Bold"/>
                        </a:rPr>
                        <a:t>Dron</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$28.287,50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1</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$28.287,50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55767">
                <a:tc>
                  <a:txBody>
                    <a:bodyPr/>
                    <a:lstStyle/>
                    <a:p>
                      <a:pPr algn="l">
                        <a:lnSpc>
                          <a:spcPts val="5320"/>
                        </a:lnSpc>
                        <a:defRPr/>
                      </a:pPr>
                      <a:r>
                        <a:rPr lang="en-US" sz="3800">
                          <a:solidFill>
                            <a:srgbClr val="000000"/>
                          </a:solidFill>
                          <a:latin typeface="Open Sans Extra Bold"/>
                        </a:rPr>
                        <a:t>Servicio Web</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$21.791,67</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4</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$5.447,92</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23721">
                <a:tc>
                  <a:txBody>
                    <a:bodyPr/>
                    <a:lstStyle/>
                    <a:p>
                      <a:pPr algn="l">
                        <a:lnSpc>
                          <a:spcPts val="5320"/>
                        </a:lnSpc>
                        <a:defRPr/>
                      </a:pPr>
                      <a:r>
                        <a:rPr lang="en-US" sz="3800">
                          <a:solidFill>
                            <a:srgbClr val="000000"/>
                          </a:solidFill>
                          <a:latin typeface="Open Sans Extra Bold"/>
                        </a:rPr>
                        <a:t>Puesta en marcha/ revisión</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$16.000,00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1</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$16.000,00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755767">
                <a:tc>
                  <a:txBody>
                    <a:bodyPr/>
                    <a:lstStyle/>
                    <a:p>
                      <a:pPr algn="l">
                        <a:lnSpc>
                          <a:spcPts val="5320"/>
                        </a:lnSpc>
                        <a:defRPr/>
                      </a:pPr>
                      <a:r>
                        <a:rPr lang="en-US" sz="3800">
                          <a:solidFill>
                            <a:srgbClr val="000000"/>
                          </a:solidFill>
                          <a:latin typeface="Open Sans Extra Bold"/>
                        </a:rPr>
                        <a:t>Costo Unitario</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$270.079,17</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5320"/>
                        </a:lnSpc>
                        <a:defRPr/>
                      </a:pPr>
                      <a:r>
                        <a:rPr lang="en-US" sz="3800">
                          <a:solidFill>
                            <a:srgbClr val="000000"/>
                          </a:solidFill>
                          <a:latin typeface="Open Sans Extra Bold"/>
                        </a:rPr>
                        <a:t>$100.735,42</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95245" y="-2030019"/>
          <a:ext cx="17692755" cy="15204217"/>
        </p:xfrm>
        <a:graphic>
          <a:graphicData uri="http://schemas.openxmlformats.org/drawingml/2006/table">
            <a:tbl>
              <a:tblPr/>
              <a:tblGrid>
                <a:gridCol w="5175948">
                  <a:extLst>
                    <a:ext uri="{9D8B030D-6E8A-4147-A177-3AD203B41FA5}">
                      <a16:colId xmlns:a16="http://schemas.microsoft.com/office/drawing/2014/main" val="20000"/>
                    </a:ext>
                  </a:extLst>
                </a:gridCol>
                <a:gridCol w="4069327">
                  <a:extLst>
                    <a:ext uri="{9D8B030D-6E8A-4147-A177-3AD203B41FA5}">
                      <a16:colId xmlns:a16="http://schemas.microsoft.com/office/drawing/2014/main" val="20001"/>
                    </a:ext>
                  </a:extLst>
                </a:gridCol>
                <a:gridCol w="4275210">
                  <a:extLst>
                    <a:ext uri="{9D8B030D-6E8A-4147-A177-3AD203B41FA5}">
                      <a16:colId xmlns:a16="http://schemas.microsoft.com/office/drawing/2014/main" val="20002"/>
                    </a:ext>
                  </a:extLst>
                </a:gridCol>
                <a:gridCol w="4172269">
                  <a:extLst>
                    <a:ext uri="{9D8B030D-6E8A-4147-A177-3AD203B41FA5}">
                      <a16:colId xmlns:a16="http://schemas.microsoft.com/office/drawing/2014/main" val="20003"/>
                    </a:ext>
                  </a:extLst>
                </a:gridCol>
              </a:tblGrid>
              <a:tr h="600451">
                <a:tc gridSpan="4">
                  <a:txBody>
                    <a:bodyPr/>
                    <a:lstStyle/>
                    <a:p>
                      <a:pPr algn="l">
                        <a:lnSpc>
                          <a:spcPts val="3499"/>
                        </a:lnSpc>
                        <a:defRPr/>
                      </a:pPr>
                      <a:r>
                        <a:rPr lang="en-US" sz="2499">
                          <a:solidFill>
                            <a:srgbClr val="000000"/>
                          </a:solidFill>
                          <a:latin typeface="Open Sans Extra Bold"/>
                        </a:rPr>
                        <a:t>Precio Levantamiento tras cobros porcentuales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3499"/>
                        </a:lnSpc>
                        <a:defRPr/>
                      </a:pPr>
                      <a:r>
                        <a:rPr lang="en-US" sz="2499">
                          <a:solidFill>
                            <a:srgbClr val="000000"/>
                          </a:solidFill>
                          <a:latin typeface="Open Sans Extra Bold"/>
                        </a:rPr>
                        <a:t>Precio Levantamiento tras cobros porcentuales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3499"/>
                        </a:lnSpc>
                        <a:defRPr/>
                      </a:pPr>
                      <a:r>
                        <a:rPr lang="en-US" sz="2499">
                          <a:solidFill>
                            <a:srgbClr val="000000"/>
                          </a:solidFill>
                          <a:latin typeface="Open Sans Extra Bold"/>
                        </a:rPr>
                        <a:t>Precio Levantamiento tras cobros porcentuales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3499"/>
                        </a:lnSpc>
                        <a:defRPr/>
                      </a:pPr>
                      <a:r>
                        <a:rPr lang="en-US" sz="2499">
                          <a:solidFill>
                            <a:srgbClr val="000000"/>
                          </a:solidFill>
                          <a:latin typeface="Open Sans Extra Bold"/>
                        </a:rPr>
                        <a:t>Precio Levantamiento tras cobros porcentuales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23951">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Costos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Valor</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Costo acumulado</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23951">
                <a:tc>
                  <a:txBody>
                    <a:bodyPr/>
                    <a:lstStyle/>
                    <a:p>
                      <a:pPr algn="l">
                        <a:lnSpc>
                          <a:spcPts val="3499"/>
                        </a:lnSpc>
                        <a:defRPr/>
                      </a:pPr>
                      <a:r>
                        <a:rPr lang="en-US" sz="2499">
                          <a:solidFill>
                            <a:srgbClr val="000000"/>
                          </a:solidFill>
                          <a:latin typeface="Open Sans Extra Bold"/>
                        </a:rPr>
                        <a:t>Costo Unitario</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$100.735,42</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23951">
                <a:tc>
                  <a:txBody>
                    <a:bodyPr/>
                    <a:lstStyle/>
                    <a:p>
                      <a:pPr algn="l">
                        <a:lnSpc>
                          <a:spcPts val="3499"/>
                        </a:lnSpc>
                        <a:defRPr/>
                      </a:pPr>
                      <a:r>
                        <a:rPr lang="en-US" sz="2499">
                          <a:solidFill>
                            <a:srgbClr val="000000"/>
                          </a:solidFill>
                          <a:latin typeface="Open Sans Extra Bold"/>
                        </a:rPr>
                        <a:t>Sistema de cobro</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5%</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$5.036,77</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$105.772,19</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23951">
                <a:tc>
                  <a:txBody>
                    <a:bodyPr/>
                    <a:lstStyle/>
                    <a:p>
                      <a:pPr algn="l">
                        <a:lnSpc>
                          <a:spcPts val="3499"/>
                        </a:lnSpc>
                        <a:defRPr/>
                      </a:pPr>
                      <a:r>
                        <a:rPr lang="en-US" sz="2499">
                          <a:solidFill>
                            <a:srgbClr val="000000"/>
                          </a:solidFill>
                          <a:latin typeface="Open Sans Extra Bold"/>
                        </a:rPr>
                        <a:t>Impuestos promedio</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52,10%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$52.483,15</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$158.255,34</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23951">
                <a:tc>
                  <a:txBody>
                    <a:bodyPr/>
                    <a:lstStyle/>
                    <a:p>
                      <a:pPr algn="l">
                        <a:lnSpc>
                          <a:spcPts val="3499"/>
                        </a:lnSpc>
                        <a:defRPr/>
                      </a:pPr>
                      <a:r>
                        <a:rPr lang="en-US" sz="2499">
                          <a:solidFill>
                            <a:srgbClr val="000000"/>
                          </a:solidFill>
                          <a:latin typeface="Open Sans Extra Bold"/>
                        </a:rPr>
                        <a:t>Utilidades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15%</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$15.110,31</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$173.365,65</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62375">
                <a:tc>
                  <a:txBody>
                    <a:bodyPr/>
                    <a:lstStyle/>
                    <a:p>
                      <a:pPr algn="l">
                        <a:lnSpc>
                          <a:spcPts val="3499"/>
                        </a:lnSpc>
                        <a:defRPr/>
                      </a:pPr>
                      <a:r>
                        <a:rPr lang="en-US" sz="2499">
                          <a:solidFill>
                            <a:srgbClr val="000000"/>
                          </a:solidFill>
                          <a:latin typeface="Open Sans Extra Bold"/>
                        </a:rPr>
                        <a:t>Precio Mensual Levantamiento</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$173.365,65</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23951">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23951">
                <a:tc gridSpan="4">
                  <a:txBody>
                    <a:bodyPr/>
                    <a:lstStyle/>
                    <a:p>
                      <a:pPr algn="l">
                        <a:lnSpc>
                          <a:spcPts val="3499"/>
                        </a:lnSpc>
                        <a:defRPr/>
                      </a:pPr>
                      <a:r>
                        <a:rPr lang="en-US" sz="2499">
                          <a:solidFill>
                            <a:srgbClr val="000000"/>
                          </a:solidFill>
                          <a:latin typeface="Open Sans Extra Bold"/>
                        </a:rPr>
                        <a:t>Precio Suscripción a Plataforma (Flujo esperado de 30 personas)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3499"/>
                        </a:lnSpc>
                        <a:defRPr/>
                      </a:pPr>
                      <a:r>
                        <a:rPr lang="en-US" sz="2499">
                          <a:solidFill>
                            <a:srgbClr val="000000"/>
                          </a:solidFill>
                          <a:latin typeface="Open Sans Extra Bold"/>
                        </a:rPr>
                        <a:t>Precio Suscripción a Plataforma (Flujo esperado de 30 personas)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3499"/>
                        </a:lnSpc>
                        <a:defRPr/>
                      </a:pPr>
                      <a:r>
                        <a:rPr lang="en-US" sz="2499">
                          <a:solidFill>
                            <a:srgbClr val="000000"/>
                          </a:solidFill>
                          <a:latin typeface="Open Sans Extra Bold"/>
                        </a:rPr>
                        <a:t>Precio Suscripción a Plataforma (Flujo esperado de 30 personas)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3499"/>
                        </a:lnSpc>
                        <a:defRPr/>
                      </a:pPr>
                      <a:r>
                        <a:rPr lang="en-US" sz="2499">
                          <a:solidFill>
                            <a:srgbClr val="000000"/>
                          </a:solidFill>
                          <a:latin typeface="Open Sans Extra Bold"/>
                        </a:rPr>
                        <a:t>Precio Suscripción a Plataforma (Flujo esperado de 30 personas)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623951">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Costos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Valor</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Costo acumulado</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623951">
                <a:tc>
                  <a:txBody>
                    <a:bodyPr/>
                    <a:lstStyle/>
                    <a:p>
                      <a:pPr algn="l">
                        <a:lnSpc>
                          <a:spcPts val="3499"/>
                        </a:lnSpc>
                        <a:defRPr/>
                      </a:pPr>
                      <a:r>
                        <a:rPr lang="en-US" sz="2499">
                          <a:solidFill>
                            <a:srgbClr val="000000"/>
                          </a:solidFill>
                          <a:latin typeface="Open Sans Extra Bold"/>
                        </a:rPr>
                        <a:t>Costo Unitario</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$726,39</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623951">
                <a:tc>
                  <a:txBody>
                    <a:bodyPr/>
                    <a:lstStyle/>
                    <a:p>
                      <a:pPr algn="l">
                        <a:lnSpc>
                          <a:spcPts val="3499"/>
                        </a:lnSpc>
                        <a:defRPr/>
                      </a:pPr>
                      <a:r>
                        <a:rPr lang="en-US" sz="2499">
                          <a:solidFill>
                            <a:srgbClr val="000000"/>
                          </a:solidFill>
                          <a:latin typeface="Open Sans Extra Bold"/>
                        </a:rPr>
                        <a:t>Sistema de cobro</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5%</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$36,32</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$762,71</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623951">
                <a:tc>
                  <a:txBody>
                    <a:bodyPr/>
                    <a:lstStyle/>
                    <a:p>
                      <a:pPr algn="l">
                        <a:lnSpc>
                          <a:spcPts val="3499"/>
                        </a:lnSpc>
                        <a:defRPr/>
                      </a:pPr>
                      <a:r>
                        <a:rPr lang="en-US" sz="2499">
                          <a:solidFill>
                            <a:srgbClr val="000000"/>
                          </a:solidFill>
                          <a:latin typeface="Open Sans Extra Bold"/>
                        </a:rPr>
                        <a:t>Impuestos promedio</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52,10%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$378,45</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$1.141,16</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623951">
                <a:tc>
                  <a:txBody>
                    <a:bodyPr/>
                    <a:lstStyle/>
                    <a:p>
                      <a:pPr algn="l">
                        <a:lnSpc>
                          <a:spcPts val="3499"/>
                        </a:lnSpc>
                        <a:defRPr/>
                      </a:pPr>
                      <a:r>
                        <a:rPr lang="en-US" sz="2499">
                          <a:solidFill>
                            <a:srgbClr val="000000"/>
                          </a:solidFill>
                          <a:latin typeface="Open Sans Extra Bold"/>
                        </a:rPr>
                        <a:t>Utilidades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15%</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$108,96</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$1.250,12</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062375">
                <a:tc>
                  <a:txBody>
                    <a:bodyPr/>
                    <a:lstStyle/>
                    <a:p>
                      <a:pPr algn="l">
                        <a:lnSpc>
                          <a:spcPts val="3499"/>
                        </a:lnSpc>
                        <a:defRPr/>
                      </a:pPr>
                      <a:r>
                        <a:rPr lang="en-US" sz="2499">
                          <a:solidFill>
                            <a:srgbClr val="000000"/>
                          </a:solidFill>
                          <a:latin typeface="Open Sans Extra Bold"/>
                        </a:rPr>
                        <a:t>Precio Mensual Levantamiento</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$1.250,12</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623951">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623951">
                <a:tc gridSpan="4">
                  <a:txBody>
                    <a:bodyPr/>
                    <a:lstStyle/>
                    <a:p>
                      <a:pPr algn="l">
                        <a:lnSpc>
                          <a:spcPts val="3499"/>
                        </a:lnSpc>
                        <a:defRPr/>
                      </a:pPr>
                      <a:r>
                        <a:rPr lang="en-US" sz="2499">
                          <a:solidFill>
                            <a:srgbClr val="000000"/>
                          </a:solidFill>
                          <a:latin typeface="Open Sans Extra Bold"/>
                        </a:rPr>
                        <a:t>Precio Base Personalización de Datos + Sensores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3499"/>
                        </a:lnSpc>
                        <a:defRPr/>
                      </a:pPr>
                      <a:r>
                        <a:rPr lang="en-US" sz="2499">
                          <a:solidFill>
                            <a:srgbClr val="000000"/>
                          </a:solidFill>
                          <a:latin typeface="Open Sans Extra Bold"/>
                        </a:rPr>
                        <a:t>Precio Base Personalización de Datos + Sensores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3499"/>
                        </a:lnSpc>
                        <a:defRPr/>
                      </a:pPr>
                      <a:r>
                        <a:rPr lang="en-US" sz="2499">
                          <a:solidFill>
                            <a:srgbClr val="000000"/>
                          </a:solidFill>
                          <a:latin typeface="Open Sans Extra Bold"/>
                        </a:rPr>
                        <a:t>Precio Base Personalización de Datos + Sensores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3499"/>
                        </a:lnSpc>
                        <a:defRPr/>
                      </a:pPr>
                      <a:r>
                        <a:rPr lang="en-US" sz="2499">
                          <a:solidFill>
                            <a:srgbClr val="000000"/>
                          </a:solidFill>
                          <a:latin typeface="Open Sans Extra Bold"/>
                        </a:rPr>
                        <a:t>Precio Base Personalización de Datos + Sensores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623951">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Costos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Valor</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Costo acumulado</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623951">
                <a:tc>
                  <a:txBody>
                    <a:bodyPr/>
                    <a:lstStyle/>
                    <a:p>
                      <a:pPr algn="l">
                        <a:lnSpc>
                          <a:spcPts val="3499"/>
                        </a:lnSpc>
                        <a:defRPr/>
                      </a:pPr>
                      <a:r>
                        <a:rPr lang="en-US" sz="2499">
                          <a:solidFill>
                            <a:srgbClr val="000000"/>
                          </a:solidFill>
                          <a:latin typeface="Open Sans Extra Bold"/>
                        </a:rPr>
                        <a:t>Costo Unitario</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$75.735,42</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623951">
                <a:tc>
                  <a:txBody>
                    <a:bodyPr/>
                    <a:lstStyle/>
                    <a:p>
                      <a:pPr algn="l">
                        <a:lnSpc>
                          <a:spcPts val="3499"/>
                        </a:lnSpc>
                        <a:defRPr/>
                      </a:pPr>
                      <a:r>
                        <a:rPr lang="en-US" sz="2499">
                          <a:solidFill>
                            <a:srgbClr val="000000"/>
                          </a:solidFill>
                          <a:latin typeface="Open Sans Extra Bold"/>
                        </a:rPr>
                        <a:t>Sistema de cobro</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5%</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$3.786,77</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$79.522,19</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623951">
                <a:tc>
                  <a:txBody>
                    <a:bodyPr/>
                    <a:lstStyle/>
                    <a:p>
                      <a:pPr algn="l">
                        <a:lnSpc>
                          <a:spcPts val="3499"/>
                        </a:lnSpc>
                        <a:defRPr/>
                      </a:pPr>
                      <a:r>
                        <a:rPr lang="en-US" sz="2499">
                          <a:solidFill>
                            <a:srgbClr val="000000"/>
                          </a:solidFill>
                          <a:latin typeface="Open Sans Extra Bold"/>
                        </a:rPr>
                        <a:t>Impuestos promedio</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52,10%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$39.458,15</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$118.980,34</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623951">
                <a:tc>
                  <a:txBody>
                    <a:bodyPr/>
                    <a:lstStyle/>
                    <a:p>
                      <a:pPr algn="l">
                        <a:lnSpc>
                          <a:spcPts val="3499"/>
                        </a:lnSpc>
                        <a:defRPr/>
                      </a:pPr>
                      <a:r>
                        <a:rPr lang="en-US" sz="2499">
                          <a:solidFill>
                            <a:srgbClr val="000000"/>
                          </a:solidFill>
                          <a:latin typeface="Open Sans Extra Bold"/>
                        </a:rPr>
                        <a:t>Utilidades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15%</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$11.360,31</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$130.340,65</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623951">
                <a:tc>
                  <a:txBody>
                    <a:bodyPr/>
                    <a:lstStyle/>
                    <a:p>
                      <a:pPr algn="l">
                        <a:lnSpc>
                          <a:spcPts val="3499"/>
                        </a:lnSpc>
                        <a:defRPr/>
                      </a:pPr>
                      <a:r>
                        <a:rPr lang="en-US" sz="2499">
                          <a:solidFill>
                            <a:srgbClr val="000000"/>
                          </a:solidFill>
                          <a:latin typeface="Open Sans Extra Bold"/>
                        </a:rPr>
                        <a:t>Precio Base Mensual</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Extra Bold"/>
                        </a:rPr>
                        <a:t>$130.340,65</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2202510"/>
          </a:xfrm>
          <a:custGeom>
            <a:avLst/>
            <a:gdLst/>
            <a:ahLst/>
            <a:cxnLst/>
            <a:rect l="l" t="t" r="r" b="b"/>
            <a:pathLst>
              <a:path w="18288000" h="12202510">
                <a:moveTo>
                  <a:pt x="0" y="0"/>
                </a:moveTo>
                <a:lnTo>
                  <a:pt x="18288000" y="0"/>
                </a:lnTo>
                <a:lnTo>
                  <a:pt x="18288000" y="12202510"/>
                </a:lnTo>
                <a:lnTo>
                  <a:pt x="0" y="12202510"/>
                </a:lnTo>
                <a:lnTo>
                  <a:pt x="0" y="0"/>
                </a:lnTo>
                <a:close/>
              </a:path>
            </a:pathLst>
          </a:custGeom>
          <a:blipFill>
            <a:blip r:embed="rId2"/>
            <a:stretch>
              <a:fillRect/>
            </a:stretch>
          </a:blipFill>
        </p:spPr>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769014" y="-1074573"/>
            <a:ext cx="20641467" cy="12894831"/>
          </a:xfrm>
          <a:custGeom>
            <a:avLst/>
            <a:gdLst/>
            <a:ahLst/>
            <a:cxnLst/>
            <a:rect l="l" t="t" r="r" b="b"/>
            <a:pathLst>
              <a:path w="20641467" h="12894831">
                <a:moveTo>
                  <a:pt x="0" y="0"/>
                </a:moveTo>
                <a:lnTo>
                  <a:pt x="20641467" y="0"/>
                </a:lnTo>
                <a:lnTo>
                  <a:pt x="20641467" y="12894831"/>
                </a:lnTo>
                <a:lnTo>
                  <a:pt x="0" y="12894831"/>
                </a:lnTo>
                <a:lnTo>
                  <a:pt x="0" y="0"/>
                </a:lnTo>
                <a:close/>
              </a:path>
            </a:pathLst>
          </a:custGeom>
          <a:blipFill>
            <a:blip r:embed="rId2">
              <a:alphaModFix amt="47000"/>
            </a:blip>
            <a:stretch>
              <a:fillRect t="-30037" b="-30037"/>
            </a:stretch>
          </a:blipFill>
        </p:spPr>
      </p:sp>
      <p:grpSp>
        <p:nvGrpSpPr>
          <p:cNvPr id="3" name="Group 3"/>
          <p:cNvGrpSpPr>
            <a:grpSpLocks noChangeAspect="1"/>
          </p:cNvGrpSpPr>
          <p:nvPr/>
        </p:nvGrpSpPr>
        <p:grpSpPr>
          <a:xfrm>
            <a:off x="0" y="0"/>
            <a:ext cx="9551719" cy="5372843"/>
            <a:chOff x="0" y="0"/>
            <a:chExt cx="6089457" cy="3425320"/>
          </a:xfrm>
        </p:grpSpPr>
        <p:sp>
          <p:nvSpPr>
            <p:cNvPr id="4" name="Freeform 4"/>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F9D549"/>
            </a:solidFill>
          </p:spPr>
        </p:sp>
        <p:sp>
          <p:nvSpPr>
            <p:cNvPr id="5" name="Freeform 5"/>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3"/>
              <a:stretch>
                <a:fillRect t="-9222" b="-9222"/>
              </a:stretch>
            </a:blipFill>
          </p:spPr>
        </p:sp>
      </p:grpSp>
      <p:grpSp>
        <p:nvGrpSpPr>
          <p:cNvPr id="6" name="Group 6"/>
          <p:cNvGrpSpPr/>
          <p:nvPr/>
        </p:nvGrpSpPr>
        <p:grpSpPr>
          <a:xfrm rot="-1660488">
            <a:off x="-4233206" y="5189176"/>
            <a:ext cx="8282376" cy="404757"/>
            <a:chOff x="0" y="0"/>
            <a:chExt cx="2181367" cy="106603"/>
          </a:xfrm>
        </p:grpSpPr>
        <p:sp>
          <p:nvSpPr>
            <p:cNvPr id="7" name="Freeform 7"/>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003060"/>
            </a:solidFill>
          </p:spPr>
        </p:sp>
        <p:sp>
          <p:nvSpPr>
            <p:cNvPr id="8" name="TextBox 8"/>
            <p:cNvSpPr txBox="1"/>
            <p:nvPr/>
          </p:nvSpPr>
          <p:spPr>
            <a:xfrm>
              <a:off x="0" y="-19050"/>
              <a:ext cx="2181367" cy="125653"/>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rot="-1747322">
            <a:off x="3921959" y="1003562"/>
            <a:ext cx="8282376" cy="111180"/>
            <a:chOff x="0" y="0"/>
            <a:chExt cx="2181367" cy="29282"/>
          </a:xfrm>
        </p:grpSpPr>
        <p:sp>
          <p:nvSpPr>
            <p:cNvPr id="10" name="Freeform 10"/>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003060"/>
            </a:solidFill>
          </p:spPr>
        </p:sp>
        <p:sp>
          <p:nvSpPr>
            <p:cNvPr id="11" name="TextBox 11"/>
            <p:cNvSpPr txBox="1"/>
            <p:nvPr/>
          </p:nvSpPr>
          <p:spPr>
            <a:xfrm>
              <a:off x="0" y="-19050"/>
              <a:ext cx="2181367" cy="48332"/>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a:off x="11638092" y="1512782"/>
            <a:ext cx="2264977" cy="2263391"/>
            <a:chOff x="0" y="0"/>
            <a:chExt cx="2056320" cy="2054880"/>
          </a:xfrm>
        </p:grpSpPr>
        <p:sp>
          <p:nvSpPr>
            <p:cNvPr id="13" name="Freeform 13"/>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003060"/>
            </a:solidFill>
          </p:spPr>
        </p:sp>
      </p:grpSp>
      <p:grpSp>
        <p:nvGrpSpPr>
          <p:cNvPr id="14" name="Group 14"/>
          <p:cNvGrpSpPr/>
          <p:nvPr/>
        </p:nvGrpSpPr>
        <p:grpSpPr>
          <a:xfrm>
            <a:off x="9871949" y="3363782"/>
            <a:ext cx="2267356" cy="2265770"/>
            <a:chOff x="0" y="0"/>
            <a:chExt cx="2058480" cy="2057040"/>
          </a:xfrm>
        </p:grpSpPr>
        <p:sp>
          <p:nvSpPr>
            <p:cNvPr id="15" name="Freeform 15"/>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003060"/>
            </a:solidFill>
          </p:spPr>
        </p:sp>
      </p:grpSp>
      <p:grpSp>
        <p:nvGrpSpPr>
          <p:cNvPr id="16" name="Group 16"/>
          <p:cNvGrpSpPr/>
          <p:nvPr/>
        </p:nvGrpSpPr>
        <p:grpSpPr>
          <a:xfrm>
            <a:off x="8001122" y="5217162"/>
            <a:ext cx="2264184" cy="2264184"/>
            <a:chOff x="0" y="0"/>
            <a:chExt cx="2055600" cy="2055600"/>
          </a:xfrm>
        </p:grpSpPr>
        <p:sp>
          <p:nvSpPr>
            <p:cNvPr id="17" name="Freeform 17"/>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003060"/>
            </a:solidFill>
          </p:spPr>
        </p:sp>
      </p:grpSp>
      <p:grpSp>
        <p:nvGrpSpPr>
          <p:cNvPr id="18" name="Group 18"/>
          <p:cNvGrpSpPr/>
          <p:nvPr/>
        </p:nvGrpSpPr>
        <p:grpSpPr>
          <a:xfrm>
            <a:off x="6238151" y="7067369"/>
            <a:ext cx="2263391" cy="2265770"/>
            <a:chOff x="0" y="0"/>
            <a:chExt cx="2054880" cy="2057040"/>
          </a:xfrm>
        </p:grpSpPr>
        <p:sp>
          <p:nvSpPr>
            <p:cNvPr id="19" name="Freeform 19"/>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003060"/>
            </a:solidFill>
          </p:spPr>
        </p:sp>
      </p:grpSp>
      <p:sp>
        <p:nvSpPr>
          <p:cNvPr id="20" name="Freeform 20"/>
          <p:cNvSpPr/>
          <p:nvPr/>
        </p:nvSpPr>
        <p:spPr>
          <a:xfrm>
            <a:off x="10320657" y="3884662"/>
            <a:ext cx="1332500" cy="1332500"/>
          </a:xfrm>
          <a:custGeom>
            <a:avLst/>
            <a:gdLst/>
            <a:ahLst/>
            <a:cxnLst/>
            <a:rect l="l" t="t" r="r" b="b"/>
            <a:pathLst>
              <a:path w="1332500" h="1332500">
                <a:moveTo>
                  <a:pt x="0" y="0"/>
                </a:moveTo>
                <a:lnTo>
                  <a:pt x="1332500" y="0"/>
                </a:lnTo>
                <a:lnTo>
                  <a:pt x="1332500" y="1332500"/>
                </a:lnTo>
                <a:lnTo>
                  <a:pt x="0" y="1332500"/>
                </a:lnTo>
                <a:lnTo>
                  <a:pt x="0" y="0"/>
                </a:lnTo>
                <a:close/>
              </a:path>
            </a:pathLst>
          </a:custGeom>
          <a:blipFill>
            <a:blip r:embed="rId4"/>
            <a:stretch>
              <a:fillRect/>
            </a:stretch>
          </a:blipFill>
        </p:spPr>
      </p:sp>
      <p:sp>
        <p:nvSpPr>
          <p:cNvPr id="21" name="Freeform 21"/>
          <p:cNvSpPr/>
          <p:nvPr/>
        </p:nvSpPr>
        <p:spPr>
          <a:xfrm>
            <a:off x="8607920" y="5722616"/>
            <a:ext cx="1050588" cy="1344753"/>
          </a:xfrm>
          <a:custGeom>
            <a:avLst/>
            <a:gdLst/>
            <a:ahLst/>
            <a:cxnLst/>
            <a:rect l="l" t="t" r="r" b="b"/>
            <a:pathLst>
              <a:path w="1050588" h="1344753">
                <a:moveTo>
                  <a:pt x="0" y="0"/>
                </a:moveTo>
                <a:lnTo>
                  <a:pt x="1050588" y="0"/>
                </a:lnTo>
                <a:lnTo>
                  <a:pt x="1050588" y="1344753"/>
                </a:lnTo>
                <a:lnTo>
                  <a:pt x="0" y="13447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a:off x="6656501" y="7586634"/>
            <a:ext cx="1355743" cy="1355743"/>
          </a:xfrm>
          <a:custGeom>
            <a:avLst/>
            <a:gdLst/>
            <a:ahLst/>
            <a:cxnLst/>
            <a:rect l="l" t="t" r="r" b="b"/>
            <a:pathLst>
              <a:path w="1355743" h="1355743">
                <a:moveTo>
                  <a:pt x="0" y="0"/>
                </a:moveTo>
                <a:lnTo>
                  <a:pt x="1355742" y="0"/>
                </a:lnTo>
                <a:lnTo>
                  <a:pt x="1355742" y="1355742"/>
                </a:lnTo>
                <a:lnTo>
                  <a:pt x="0" y="13557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12139305" y="1929512"/>
            <a:ext cx="1359431" cy="1359431"/>
          </a:xfrm>
          <a:custGeom>
            <a:avLst/>
            <a:gdLst/>
            <a:ahLst/>
            <a:cxnLst/>
            <a:rect l="l" t="t" r="r" b="b"/>
            <a:pathLst>
              <a:path w="1359431" h="1359431">
                <a:moveTo>
                  <a:pt x="0" y="0"/>
                </a:moveTo>
                <a:lnTo>
                  <a:pt x="1359431" y="0"/>
                </a:lnTo>
                <a:lnTo>
                  <a:pt x="1359431" y="1359431"/>
                </a:lnTo>
                <a:lnTo>
                  <a:pt x="0" y="13594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4" name="TextBox 24"/>
          <p:cNvSpPr txBox="1"/>
          <p:nvPr/>
        </p:nvSpPr>
        <p:spPr>
          <a:xfrm>
            <a:off x="8670014" y="7864725"/>
            <a:ext cx="3312846" cy="390855"/>
          </a:xfrm>
          <a:prstGeom prst="rect">
            <a:avLst/>
          </a:prstGeom>
        </p:spPr>
        <p:txBody>
          <a:bodyPr lIns="0" tIns="0" rIns="0" bIns="0" rtlCol="0" anchor="t">
            <a:spAutoFit/>
          </a:bodyPr>
          <a:lstStyle/>
          <a:p>
            <a:pPr marL="0" lvl="1" indent="0" algn="l">
              <a:lnSpc>
                <a:spcPts val="3231"/>
              </a:lnSpc>
              <a:spcBef>
                <a:spcPct val="0"/>
              </a:spcBef>
            </a:pPr>
            <a:r>
              <a:rPr lang="en-US" sz="2341" spc="229">
                <a:solidFill>
                  <a:srgbClr val="117CC2"/>
                </a:solidFill>
                <a:latin typeface="Open Sauce Bold"/>
              </a:rPr>
              <a:t>1.- Contratación</a:t>
            </a:r>
          </a:p>
        </p:txBody>
      </p:sp>
      <p:sp>
        <p:nvSpPr>
          <p:cNvPr id="25" name="TextBox 25"/>
          <p:cNvSpPr txBox="1"/>
          <p:nvPr/>
        </p:nvSpPr>
        <p:spPr>
          <a:xfrm>
            <a:off x="10772989" y="6295449"/>
            <a:ext cx="6809656" cy="390855"/>
          </a:xfrm>
          <a:prstGeom prst="rect">
            <a:avLst/>
          </a:prstGeom>
        </p:spPr>
        <p:txBody>
          <a:bodyPr lIns="0" tIns="0" rIns="0" bIns="0" rtlCol="0" anchor="t">
            <a:spAutoFit/>
          </a:bodyPr>
          <a:lstStyle/>
          <a:p>
            <a:pPr marL="0" lvl="1" indent="0" algn="l">
              <a:lnSpc>
                <a:spcPts val="3231"/>
              </a:lnSpc>
              <a:spcBef>
                <a:spcPct val="0"/>
              </a:spcBef>
            </a:pPr>
            <a:r>
              <a:rPr lang="en-US" sz="2341" spc="229">
                <a:solidFill>
                  <a:srgbClr val="0E86D4"/>
                </a:solidFill>
                <a:latin typeface="Open Sauce Bold"/>
              </a:rPr>
              <a:t>2.-Definir lugar y parámetros</a:t>
            </a:r>
          </a:p>
        </p:txBody>
      </p:sp>
      <p:sp>
        <p:nvSpPr>
          <p:cNvPr id="26" name="TextBox 26"/>
          <p:cNvSpPr txBox="1"/>
          <p:nvPr/>
        </p:nvSpPr>
        <p:spPr>
          <a:xfrm>
            <a:off x="14177817" y="2226859"/>
            <a:ext cx="4235711" cy="797137"/>
          </a:xfrm>
          <a:prstGeom prst="rect">
            <a:avLst/>
          </a:prstGeom>
        </p:spPr>
        <p:txBody>
          <a:bodyPr lIns="0" tIns="0" rIns="0" bIns="0" rtlCol="0" anchor="t">
            <a:spAutoFit/>
          </a:bodyPr>
          <a:lstStyle/>
          <a:p>
            <a:pPr marL="0" lvl="1" indent="0" algn="l">
              <a:lnSpc>
                <a:spcPts val="3231"/>
              </a:lnSpc>
              <a:spcBef>
                <a:spcPct val="0"/>
              </a:spcBef>
            </a:pPr>
            <a:r>
              <a:rPr lang="en-US" sz="2341" spc="229">
                <a:solidFill>
                  <a:srgbClr val="0E86D4"/>
                </a:solidFill>
                <a:latin typeface="Open Sauce Bold"/>
              </a:rPr>
              <a:t>4.- Recepción de resultados</a:t>
            </a:r>
          </a:p>
        </p:txBody>
      </p:sp>
      <p:sp>
        <p:nvSpPr>
          <p:cNvPr id="27" name="TextBox 27"/>
          <p:cNvSpPr txBox="1"/>
          <p:nvPr/>
        </p:nvSpPr>
        <p:spPr>
          <a:xfrm>
            <a:off x="1846059" y="4675247"/>
            <a:ext cx="5488313" cy="2266168"/>
          </a:xfrm>
          <a:prstGeom prst="rect">
            <a:avLst/>
          </a:prstGeom>
        </p:spPr>
        <p:txBody>
          <a:bodyPr lIns="0" tIns="0" rIns="0" bIns="0" rtlCol="0" anchor="t">
            <a:spAutoFit/>
          </a:bodyPr>
          <a:lstStyle/>
          <a:p>
            <a:pPr>
              <a:lnSpc>
                <a:spcPts val="5628"/>
              </a:lnSpc>
            </a:pPr>
            <a:r>
              <a:rPr lang="en-US" sz="5684" spc="198">
                <a:solidFill>
                  <a:srgbClr val="0B2748"/>
                </a:solidFill>
                <a:latin typeface="Codec Pro ExtraBold"/>
              </a:rPr>
              <a:t>Mapa del Proceso de Servicio</a:t>
            </a:r>
          </a:p>
        </p:txBody>
      </p:sp>
      <p:sp>
        <p:nvSpPr>
          <p:cNvPr id="28" name="TextBox 28"/>
          <p:cNvSpPr txBox="1"/>
          <p:nvPr/>
        </p:nvSpPr>
        <p:spPr>
          <a:xfrm>
            <a:off x="2140333" y="6971572"/>
            <a:ext cx="3164368" cy="615062"/>
          </a:xfrm>
          <a:prstGeom prst="rect">
            <a:avLst/>
          </a:prstGeom>
        </p:spPr>
        <p:txBody>
          <a:bodyPr lIns="0" tIns="0" rIns="0" bIns="0" rtlCol="0" anchor="t">
            <a:spAutoFit/>
          </a:bodyPr>
          <a:lstStyle/>
          <a:p>
            <a:pPr>
              <a:lnSpc>
                <a:spcPts val="2545"/>
              </a:lnSpc>
            </a:pPr>
            <a:r>
              <a:rPr lang="en-US" sz="1844" spc="180">
                <a:solidFill>
                  <a:srgbClr val="040506"/>
                </a:solidFill>
                <a:latin typeface="Open Sauce Bold"/>
              </a:rPr>
              <a:t>Ruta que seguirían nuestros clientes</a:t>
            </a:r>
          </a:p>
        </p:txBody>
      </p:sp>
      <p:sp>
        <p:nvSpPr>
          <p:cNvPr id="29" name="TextBox 29"/>
          <p:cNvSpPr txBox="1"/>
          <p:nvPr/>
        </p:nvSpPr>
        <p:spPr>
          <a:xfrm>
            <a:off x="8613792" y="8350830"/>
            <a:ext cx="4671227" cy="1243712"/>
          </a:xfrm>
          <a:prstGeom prst="rect">
            <a:avLst/>
          </a:prstGeom>
        </p:spPr>
        <p:txBody>
          <a:bodyPr lIns="0" tIns="0" rIns="0" bIns="0" rtlCol="0" anchor="t">
            <a:spAutoFit/>
          </a:bodyPr>
          <a:lstStyle/>
          <a:p>
            <a:pPr>
              <a:lnSpc>
                <a:spcPts val="2545"/>
              </a:lnSpc>
            </a:pPr>
            <a:r>
              <a:rPr lang="en-US" sz="1844" spc="180">
                <a:solidFill>
                  <a:srgbClr val="07416B"/>
                </a:solidFill>
                <a:latin typeface="Open Sauce"/>
              </a:rPr>
              <a:t>Usted ha sido contratado para una toma de decisión ambiental, pero no tiene datos suficientes para tener una conclusión certera</a:t>
            </a:r>
          </a:p>
        </p:txBody>
      </p:sp>
      <p:sp>
        <p:nvSpPr>
          <p:cNvPr id="30" name="TextBox 30"/>
          <p:cNvSpPr txBox="1"/>
          <p:nvPr/>
        </p:nvSpPr>
        <p:spPr>
          <a:xfrm>
            <a:off x="10265306" y="6733716"/>
            <a:ext cx="6654098" cy="929387"/>
          </a:xfrm>
          <a:prstGeom prst="rect">
            <a:avLst/>
          </a:prstGeom>
        </p:spPr>
        <p:txBody>
          <a:bodyPr lIns="0" tIns="0" rIns="0" bIns="0" rtlCol="0" anchor="t">
            <a:spAutoFit/>
          </a:bodyPr>
          <a:lstStyle/>
          <a:p>
            <a:pPr>
              <a:lnSpc>
                <a:spcPts val="2545"/>
              </a:lnSpc>
            </a:pPr>
            <a:r>
              <a:rPr lang="en-US" sz="1844" spc="180">
                <a:solidFill>
                  <a:srgbClr val="0B2748"/>
                </a:solidFill>
                <a:latin typeface="Open Sauce"/>
              </a:rPr>
              <a:t>Usted explora el lugar a analizar, así como los parámetros necesarios a obtener para la toma de desiciones</a:t>
            </a:r>
          </a:p>
        </p:txBody>
      </p:sp>
      <p:sp>
        <p:nvSpPr>
          <p:cNvPr id="31" name="TextBox 31"/>
          <p:cNvSpPr txBox="1"/>
          <p:nvPr/>
        </p:nvSpPr>
        <p:spPr>
          <a:xfrm>
            <a:off x="14036419" y="3103737"/>
            <a:ext cx="2961949" cy="929387"/>
          </a:xfrm>
          <a:prstGeom prst="rect">
            <a:avLst/>
          </a:prstGeom>
        </p:spPr>
        <p:txBody>
          <a:bodyPr lIns="0" tIns="0" rIns="0" bIns="0" rtlCol="0" anchor="t">
            <a:spAutoFit/>
          </a:bodyPr>
          <a:lstStyle/>
          <a:p>
            <a:pPr>
              <a:lnSpc>
                <a:spcPts val="2545"/>
              </a:lnSpc>
            </a:pPr>
            <a:r>
              <a:rPr lang="en-US" sz="1844" spc="180">
                <a:solidFill>
                  <a:srgbClr val="0B2748"/>
                </a:solidFill>
                <a:latin typeface="Open Sauce"/>
              </a:rPr>
              <a:t>Usted recibe el reporte con los datos generados</a:t>
            </a:r>
          </a:p>
        </p:txBody>
      </p:sp>
      <p:sp>
        <p:nvSpPr>
          <p:cNvPr id="32" name="TextBox 32"/>
          <p:cNvSpPr txBox="1"/>
          <p:nvPr/>
        </p:nvSpPr>
        <p:spPr>
          <a:xfrm>
            <a:off x="12422095" y="5114925"/>
            <a:ext cx="5648706" cy="929387"/>
          </a:xfrm>
          <a:prstGeom prst="rect">
            <a:avLst/>
          </a:prstGeom>
        </p:spPr>
        <p:txBody>
          <a:bodyPr lIns="0" tIns="0" rIns="0" bIns="0" rtlCol="0" anchor="t">
            <a:spAutoFit/>
          </a:bodyPr>
          <a:lstStyle/>
          <a:p>
            <a:pPr>
              <a:lnSpc>
                <a:spcPts val="2545"/>
              </a:lnSpc>
            </a:pPr>
            <a:r>
              <a:rPr lang="en-US" sz="1844" spc="180">
                <a:solidFill>
                  <a:srgbClr val="0B2748"/>
                </a:solidFill>
                <a:latin typeface="Open Sauce"/>
              </a:rPr>
              <a:t>Usted nos presenta los datos que requiere generar así como los lugares de donde se requiere generar los datos</a:t>
            </a:r>
          </a:p>
        </p:txBody>
      </p:sp>
      <p:sp>
        <p:nvSpPr>
          <p:cNvPr id="33" name="TextBox 33"/>
          <p:cNvSpPr txBox="1"/>
          <p:nvPr/>
        </p:nvSpPr>
        <p:spPr>
          <a:xfrm>
            <a:off x="12485593" y="4616861"/>
            <a:ext cx="5585208" cy="390855"/>
          </a:xfrm>
          <a:prstGeom prst="rect">
            <a:avLst/>
          </a:prstGeom>
        </p:spPr>
        <p:txBody>
          <a:bodyPr lIns="0" tIns="0" rIns="0" bIns="0" rtlCol="0" anchor="t">
            <a:spAutoFit/>
          </a:bodyPr>
          <a:lstStyle/>
          <a:p>
            <a:pPr marL="0" lvl="1" indent="0" algn="l">
              <a:lnSpc>
                <a:spcPts val="3231"/>
              </a:lnSpc>
              <a:spcBef>
                <a:spcPct val="0"/>
              </a:spcBef>
            </a:pPr>
            <a:r>
              <a:rPr lang="en-US" sz="2341" spc="229">
                <a:solidFill>
                  <a:srgbClr val="0E86D4"/>
                </a:solidFill>
                <a:latin typeface="Open Sauce Bold"/>
              </a:rPr>
              <a:t>3.- Acercamiento a Aquabotics</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2654797" y="127624"/>
            <a:ext cx="12978407" cy="9733805"/>
          </a:xfrm>
          <a:custGeom>
            <a:avLst/>
            <a:gdLst/>
            <a:ahLst/>
            <a:cxnLst/>
            <a:rect l="l" t="t" r="r" b="b"/>
            <a:pathLst>
              <a:path w="12978407" h="9733805">
                <a:moveTo>
                  <a:pt x="0" y="0"/>
                </a:moveTo>
                <a:lnTo>
                  <a:pt x="12978406" y="0"/>
                </a:lnTo>
                <a:lnTo>
                  <a:pt x="12978406" y="9733805"/>
                </a:lnTo>
                <a:lnTo>
                  <a:pt x="0" y="9733805"/>
                </a:lnTo>
                <a:lnTo>
                  <a:pt x="0" y="0"/>
                </a:lnTo>
                <a:close/>
              </a:path>
            </a:pathLst>
          </a:custGeom>
          <a:blipFill>
            <a:blip r:embed="rId2"/>
            <a:stretch>
              <a:fillRect/>
            </a:stretch>
          </a:blipFill>
        </p:spPr>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427C"/>
        </a:solidFill>
        <a:effectLst/>
      </p:bgPr>
    </p:bg>
    <p:spTree>
      <p:nvGrpSpPr>
        <p:cNvPr id="1" name=""/>
        <p:cNvGrpSpPr/>
        <p:nvPr/>
      </p:nvGrpSpPr>
      <p:grpSpPr>
        <a:xfrm>
          <a:off x="0" y="0"/>
          <a:ext cx="0" cy="0"/>
          <a:chOff x="0" y="0"/>
          <a:chExt cx="0" cy="0"/>
        </a:xfrm>
      </p:grpSpPr>
      <p:sp>
        <p:nvSpPr>
          <p:cNvPr id="2" name="Freeform 2"/>
          <p:cNvSpPr/>
          <p:nvPr/>
        </p:nvSpPr>
        <p:spPr>
          <a:xfrm>
            <a:off x="1028700" y="3970816"/>
            <a:ext cx="6459188" cy="5287484"/>
          </a:xfrm>
          <a:custGeom>
            <a:avLst/>
            <a:gdLst/>
            <a:ahLst/>
            <a:cxnLst/>
            <a:rect l="l" t="t" r="r" b="b"/>
            <a:pathLst>
              <a:path w="6459188" h="5287484">
                <a:moveTo>
                  <a:pt x="0" y="0"/>
                </a:moveTo>
                <a:lnTo>
                  <a:pt x="6459188" y="0"/>
                </a:lnTo>
                <a:lnTo>
                  <a:pt x="6459188" y="5287484"/>
                </a:lnTo>
                <a:lnTo>
                  <a:pt x="0" y="5287484"/>
                </a:lnTo>
                <a:lnTo>
                  <a:pt x="0" y="0"/>
                </a:lnTo>
                <a:close/>
              </a:path>
            </a:pathLst>
          </a:custGeom>
          <a:blipFill>
            <a:blip r:embed="rId2"/>
            <a:stretch>
              <a:fillRect t="-4114" b="-18045"/>
            </a:stretch>
          </a:blipFill>
        </p:spPr>
      </p:sp>
      <p:sp>
        <p:nvSpPr>
          <p:cNvPr id="3" name="Freeform 3"/>
          <p:cNvSpPr/>
          <p:nvPr/>
        </p:nvSpPr>
        <p:spPr>
          <a:xfrm>
            <a:off x="10279958" y="1028700"/>
            <a:ext cx="7129891" cy="6758542"/>
          </a:xfrm>
          <a:custGeom>
            <a:avLst/>
            <a:gdLst/>
            <a:ahLst/>
            <a:cxnLst/>
            <a:rect l="l" t="t" r="r" b="b"/>
            <a:pathLst>
              <a:path w="7129891" h="6758542">
                <a:moveTo>
                  <a:pt x="0" y="0"/>
                </a:moveTo>
                <a:lnTo>
                  <a:pt x="7129890" y="0"/>
                </a:lnTo>
                <a:lnTo>
                  <a:pt x="7129890" y="6758542"/>
                </a:lnTo>
                <a:lnTo>
                  <a:pt x="0" y="6758542"/>
                </a:lnTo>
                <a:lnTo>
                  <a:pt x="0" y="0"/>
                </a:lnTo>
                <a:close/>
              </a:path>
            </a:pathLst>
          </a:custGeom>
          <a:blipFill>
            <a:blip r:embed="rId3"/>
            <a:stretch>
              <a:fillRect/>
            </a:stretch>
          </a:blipFill>
        </p:spPr>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427C"/>
        </a:solidFill>
        <a:effectLst/>
      </p:bgPr>
    </p:bg>
    <p:spTree>
      <p:nvGrpSpPr>
        <p:cNvPr id="1" name=""/>
        <p:cNvGrpSpPr/>
        <p:nvPr/>
      </p:nvGrpSpPr>
      <p:grpSpPr>
        <a:xfrm>
          <a:off x="0" y="0"/>
          <a:ext cx="0" cy="0"/>
          <a:chOff x="0" y="0"/>
          <a:chExt cx="0" cy="0"/>
        </a:xfrm>
      </p:grpSpPr>
      <p:sp>
        <p:nvSpPr>
          <p:cNvPr id="2" name="Freeform 2"/>
          <p:cNvSpPr/>
          <p:nvPr/>
        </p:nvSpPr>
        <p:spPr>
          <a:xfrm>
            <a:off x="3558562" y="384735"/>
            <a:ext cx="11170877" cy="9517529"/>
          </a:xfrm>
          <a:custGeom>
            <a:avLst/>
            <a:gdLst/>
            <a:ahLst/>
            <a:cxnLst/>
            <a:rect l="l" t="t" r="r" b="b"/>
            <a:pathLst>
              <a:path w="11170877" h="9517529">
                <a:moveTo>
                  <a:pt x="0" y="0"/>
                </a:moveTo>
                <a:lnTo>
                  <a:pt x="11170876" y="0"/>
                </a:lnTo>
                <a:lnTo>
                  <a:pt x="11170876" y="9517530"/>
                </a:lnTo>
                <a:lnTo>
                  <a:pt x="0" y="9517530"/>
                </a:lnTo>
                <a:lnTo>
                  <a:pt x="0" y="0"/>
                </a:lnTo>
                <a:close/>
              </a:path>
            </a:pathLst>
          </a:custGeom>
          <a:blipFill>
            <a:blip r:embed="rId2"/>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427C"/>
        </a:solidFill>
        <a:effectLst/>
      </p:bgPr>
    </p:bg>
    <p:spTree>
      <p:nvGrpSpPr>
        <p:cNvPr id="1" name=""/>
        <p:cNvGrpSpPr/>
        <p:nvPr/>
      </p:nvGrpSpPr>
      <p:grpSpPr>
        <a:xfrm>
          <a:off x="0" y="0"/>
          <a:ext cx="0" cy="0"/>
          <a:chOff x="0" y="0"/>
          <a:chExt cx="0" cy="0"/>
        </a:xfrm>
      </p:grpSpPr>
      <p:sp>
        <p:nvSpPr>
          <p:cNvPr id="2" name="Freeform 2"/>
          <p:cNvSpPr/>
          <p:nvPr/>
        </p:nvSpPr>
        <p:spPr>
          <a:xfrm>
            <a:off x="2430037" y="2206141"/>
            <a:ext cx="13427926" cy="5874718"/>
          </a:xfrm>
          <a:custGeom>
            <a:avLst/>
            <a:gdLst/>
            <a:ahLst/>
            <a:cxnLst/>
            <a:rect l="l" t="t" r="r" b="b"/>
            <a:pathLst>
              <a:path w="13427926" h="5874718">
                <a:moveTo>
                  <a:pt x="0" y="0"/>
                </a:moveTo>
                <a:lnTo>
                  <a:pt x="13427926" y="0"/>
                </a:lnTo>
                <a:lnTo>
                  <a:pt x="13427926" y="5874718"/>
                </a:lnTo>
                <a:lnTo>
                  <a:pt x="0" y="5874718"/>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5123111" y="4274503"/>
            <a:ext cx="8135689" cy="1476686"/>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Barlow Bold"/>
              </a:rPr>
              <a:t>HOMOLOGADOS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427C"/>
        </a:solidFill>
        <a:effectLst/>
      </p:bgPr>
    </p:bg>
    <p:spTree>
      <p:nvGrpSpPr>
        <p:cNvPr id="1" name=""/>
        <p:cNvGrpSpPr/>
        <p:nvPr/>
      </p:nvGrpSpPr>
      <p:grpSpPr>
        <a:xfrm>
          <a:off x="0" y="0"/>
          <a:ext cx="0" cy="0"/>
          <a:chOff x="0" y="0"/>
          <a:chExt cx="0" cy="0"/>
        </a:xfrm>
      </p:grpSpPr>
      <p:sp>
        <p:nvSpPr>
          <p:cNvPr id="2" name="Freeform 2"/>
          <p:cNvSpPr/>
          <p:nvPr/>
        </p:nvSpPr>
        <p:spPr>
          <a:xfrm>
            <a:off x="2430037" y="2206141"/>
            <a:ext cx="13427926" cy="5874718"/>
          </a:xfrm>
          <a:custGeom>
            <a:avLst/>
            <a:gdLst/>
            <a:ahLst/>
            <a:cxnLst/>
            <a:rect l="l" t="t" r="r" b="b"/>
            <a:pathLst>
              <a:path w="13427926" h="5874718">
                <a:moveTo>
                  <a:pt x="0" y="0"/>
                </a:moveTo>
                <a:lnTo>
                  <a:pt x="13427926" y="0"/>
                </a:lnTo>
                <a:lnTo>
                  <a:pt x="13427926" y="5874718"/>
                </a:lnTo>
                <a:lnTo>
                  <a:pt x="0" y="5874718"/>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4286622" y="4274503"/>
            <a:ext cx="9886578" cy="1476686"/>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Barlow Bold"/>
              </a:rPr>
              <a:t>ESTANDARIZADOS</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427C"/>
        </a:solidFill>
        <a:effectLst/>
      </p:bgPr>
    </p:bg>
    <p:spTree>
      <p:nvGrpSpPr>
        <p:cNvPr id="1" name=""/>
        <p:cNvGrpSpPr/>
        <p:nvPr/>
      </p:nvGrpSpPr>
      <p:grpSpPr>
        <a:xfrm>
          <a:off x="0" y="0"/>
          <a:ext cx="0" cy="0"/>
          <a:chOff x="0" y="0"/>
          <a:chExt cx="0" cy="0"/>
        </a:xfrm>
      </p:grpSpPr>
      <p:sp>
        <p:nvSpPr>
          <p:cNvPr id="2" name="Freeform 2"/>
          <p:cNvSpPr/>
          <p:nvPr/>
        </p:nvSpPr>
        <p:spPr>
          <a:xfrm>
            <a:off x="2430037" y="2206141"/>
            <a:ext cx="13427926" cy="5874718"/>
          </a:xfrm>
          <a:custGeom>
            <a:avLst/>
            <a:gdLst/>
            <a:ahLst/>
            <a:cxnLst/>
            <a:rect l="l" t="t" r="r" b="b"/>
            <a:pathLst>
              <a:path w="13427926" h="5874718">
                <a:moveTo>
                  <a:pt x="0" y="0"/>
                </a:moveTo>
                <a:lnTo>
                  <a:pt x="13427926" y="0"/>
                </a:lnTo>
                <a:lnTo>
                  <a:pt x="13427926" y="5874718"/>
                </a:lnTo>
                <a:lnTo>
                  <a:pt x="0" y="5874718"/>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5637758" y="4274503"/>
            <a:ext cx="7012484" cy="1566544"/>
          </a:xfrm>
          <a:prstGeom prst="rect">
            <a:avLst/>
          </a:prstGeom>
        </p:spPr>
        <p:txBody>
          <a:bodyPr lIns="0" tIns="0" rIns="0" bIns="0" rtlCol="0" anchor="t">
            <a:spAutoFit/>
          </a:bodyPr>
          <a:lstStyle/>
          <a:p>
            <a:pPr algn="ctr">
              <a:lnSpc>
                <a:spcPts val="12880"/>
              </a:lnSpc>
            </a:pPr>
            <a:r>
              <a:rPr lang="en-US" sz="9200">
                <a:solidFill>
                  <a:srgbClr val="FFFFFF"/>
                </a:solidFill>
                <a:latin typeface="Barlow Bold"/>
              </a:rPr>
              <a:t>TIEMPO REAL</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6006a9c5-d130-408c-bc8e-3b5ecdb17aa0}" enabled="1" method="Standard" siteId="{8d4b558f-7b2e-40ba-ad1f-e04d79e6265a}" contentBits="2" removed="0"/>
</clbl:labelList>
</file>

<file path=docProps/app.xml><?xml version="1.0" encoding="utf-8"?>
<Properties xmlns="http://schemas.openxmlformats.org/officeDocument/2006/extended-properties" xmlns:vt="http://schemas.openxmlformats.org/officeDocument/2006/docPropsVTypes">
  <TotalTime>0</TotalTime>
  <Words>1212</Words>
  <Application>Microsoft Office PowerPoint</Application>
  <PresentationFormat>Custom</PresentationFormat>
  <Paragraphs>249</Paragraphs>
  <Slides>32</Slides>
  <Notes>7</Notes>
  <HiddenSlides>0</HiddenSlides>
  <MMClips>2</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32</vt:i4>
      </vt:variant>
    </vt:vector>
  </HeadingPairs>
  <TitlesOfParts>
    <vt:vector size="48" baseType="lpstr">
      <vt:lpstr>Open Sauce Italics</vt:lpstr>
      <vt:lpstr>Barlow Heavy</vt:lpstr>
      <vt:lpstr>Codec Pro ExtraBold</vt:lpstr>
      <vt:lpstr>Barlow</vt:lpstr>
      <vt:lpstr>Arimo</vt:lpstr>
      <vt:lpstr>Lato</vt:lpstr>
      <vt:lpstr>Calibri</vt:lpstr>
      <vt:lpstr>Open Sans Extra Bold</vt:lpstr>
      <vt:lpstr>Open Sauce Bold</vt:lpstr>
      <vt:lpstr>Open Sauce</vt:lpstr>
      <vt:lpstr>Open Sauce Bold Italics</vt:lpstr>
      <vt:lpstr>Open Sans Bold</vt:lpstr>
      <vt:lpstr>Open Sans</vt:lpstr>
      <vt:lpstr>Barlow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Oficial Pitch 1 HGC</dc:title>
  <cp:lastModifiedBy>Campos-Chavez, Carlos</cp:lastModifiedBy>
  <cp:revision>2</cp:revision>
  <dcterms:created xsi:type="dcterms:W3CDTF">2006-08-16T00:00:00Z</dcterms:created>
  <dcterms:modified xsi:type="dcterms:W3CDTF">2023-11-11T11:14:20Z</dcterms:modified>
  <dc:identifier>DAFz0h4IoWU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Internal</vt:lpwstr>
  </property>
</Properties>
</file>